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5" r:id="rId1"/>
  </p:sldMasterIdLst>
  <p:notesMasterIdLst>
    <p:notesMasterId r:id="rId64"/>
  </p:notesMasterIdLst>
  <p:sldIdLst>
    <p:sldId id="256" r:id="rId2"/>
    <p:sldId id="267" r:id="rId3"/>
    <p:sldId id="265" r:id="rId4"/>
    <p:sldId id="262" r:id="rId5"/>
    <p:sldId id="260" r:id="rId6"/>
    <p:sldId id="261" r:id="rId7"/>
    <p:sldId id="263" r:id="rId8"/>
    <p:sldId id="264" r:id="rId9"/>
    <p:sldId id="273" r:id="rId10"/>
    <p:sldId id="274" r:id="rId11"/>
    <p:sldId id="266" r:id="rId12"/>
    <p:sldId id="275" r:id="rId13"/>
    <p:sldId id="276" r:id="rId14"/>
    <p:sldId id="277" r:id="rId15"/>
    <p:sldId id="278" r:id="rId16"/>
    <p:sldId id="279" r:id="rId17"/>
    <p:sldId id="280" r:id="rId18"/>
    <p:sldId id="281" r:id="rId19"/>
    <p:sldId id="282" r:id="rId20"/>
    <p:sldId id="283" r:id="rId21"/>
    <p:sldId id="284" r:id="rId22"/>
    <p:sldId id="285" r:id="rId23"/>
    <p:sldId id="286" r:id="rId24"/>
    <p:sldId id="287" r:id="rId25"/>
    <p:sldId id="288" r:id="rId26"/>
    <p:sldId id="289" r:id="rId27"/>
    <p:sldId id="290" r:id="rId28"/>
    <p:sldId id="291" r:id="rId29"/>
    <p:sldId id="292" r:id="rId30"/>
    <p:sldId id="293" r:id="rId31"/>
    <p:sldId id="294" r:id="rId32"/>
    <p:sldId id="295" r:id="rId33"/>
    <p:sldId id="296" r:id="rId34"/>
    <p:sldId id="297" r:id="rId35"/>
    <p:sldId id="298" r:id="rId36"/>
    <p:sldId id="299" r:id="rId37"/>
    <p:sldId id="300" r:id="rId38"/>
    <p:sldId id="301" r:id="rId39"/>
    <p:sldId id="302" r:id="rId40"/>
    <p:sldId id="303" r:id="rId41"/>
    <p:sldId id="304" r:id="rId42"/>
    <p:sldId id="305" r:id="rId43"/>
    <p:sldId id="306" r:id="rId44"/>
    <p:sldId id="307" r:id="rId45"/>
    <p:sldId id="308" r:id="rId46"/>
    <p:sldId id="309" r:id="rId47"/>
    <p:sldId id="310" r:id="rId48"/>
    <p:sldId id="311" r:id="rId49"/>
    <p:sldId id="312" r:id="rId50"/>
    <p:sldId id="313" r:id="rId51"/>
    <p:sldId id="314" r:id="rId52"/>
    <p:sldId id="315" r:id="rId53"/>
    <p:sldId id="316" r:id="rId54"/>
    <p:sldId id="317" r:id="rId55"/>
    <p:sldId id="318" r:id="rId56"/>
    <p:sldId id="319" r:id="rId57"/>
    <p:sldId id="320" r:id="rId58"/>
    <p:sldId id="321" r:id="rId59"/>
    <p:sldId id="322" r:id="rId60"/>
    <p:sldId id="323" r:id="rId61"/>
    <p:sldId id="324" r:id="rId62"/>
    <p:sldId id="325" r:id="rId6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53"/>
    <p:restoredTop sz="94619"/>
  </p:normalViewPr>
  <p:slideViewPr>
    <p:cSldViewPr snapToGrid="0" snapToObjects="1">
      <p:cViewPr varScale="1">
        <p:scale>
          <a:sx n="95" d="100"/>
          <a:sy n="95" d="100"/>
        </p:scale>
        <p:origin x="200" y="5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F256F7D-98AA-9747-8052-CD28D14E8226}" type="datetimeFigureOut">
              <a:rPr lang="en-US" smtClean="0"/>
              <a:t>3/22/19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A3737FC-3BE2-B54E-8945-4375E397F0FA}" type="slidenum">
              <a:rPr lang="en-US" smtClean="0"/>
              <a:t>‹#›</a:t>
            </a:fld>
            <a:endParaRPr lang="en-US"/>
          </a:p>
        </p:txBody>
      </p:sp>
    </p:spTree>
    <p:extLst>
      <p:ext uri="{BB962C8B-B14F-4D97-AF65-F5344CB8AC3E}">
        <p14:creationId xmlns:p14="http://schemas.microsoft.com/office/powerpoint/2010/main" val="26446492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3c-ccg.github.io/did-spec/" TargetMode="External"/><Relationship Id="rId2" Type="http://schemas.openxmlformats.org/officeDocument/2006/relationships/slide" Target="../slides/slide11.xml"/><Relationship Id="rId1" Type="http://schemas.openxmlformats.org/officeDocument/2006/relationships/notesMaster" Target="../notesMasters/notesMaster1.xml"/><Relationship Id="rId5" Type="http://schemas.openxmlformats.org/officeDocument/2006/relationships/hyperlink" Target="https://w3c-ccg.github.io/did-spec/#did-documents" TargetMode="External"/><Relationship Id="rId4" Type="http://schemas.openxmlformats.org/officeDocument/2006/relationships/hyperlink" Target="https://w3c-ccg.github.io/did-spec/#dfn-did-document" TargetMode="Externa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8" Type="http://schemas.openxmlformats.org/officeDocument/2006/relationships/hyperlink" Target="https://w3c.github.io/vc-data-model/#dfn-subjects" TargetMode="External"/><Relationship Id="rId3" Type="http://schemas.openxmlformats.org/officeDocument/2006/relationships/hyperlink" Target="https://w3c.github.io/vc-data-model/" TargetMode="External"/><Relationship Id="rId7" Type="http://schemas.openxmlformats.org/officeDocument/2006/relationships/hyperlink" Target="https://w3c.github.io/vc-data-model/#dfn-issuers" TargetMode="External"/><Relationship Id="rId2" Type="http://schemas.openxmlformats.org/officeDocument/2006/relationships/slide" Target="../slides/slide58.xml"/><Relationship Id="rId1" Type="http://schemas.openxmlformats.org/officeDocument/2006/relationships/notesMaster" Target="../notesMasters/notesMaster1.xml"/><Relationship Id="rId6" Type="http://schemas.openxmlformats.org/officeDocument/2006/relationships/hyperlink" Target="https://w3c.github.io/vc-data-model/#dfn-verifiable-credentials" TargetMode="External"/><Relationship Id="rId5" Type="http://schemas.openxmlformats.org/officeDocument/2006/relationships/hyperlink" Target="https://w3c.github.io/vc-data-model/#dfn-entities" TargetMode="External"/><Relationship Id="rId10" Type="http://schemas.openxmlformats.org/officeDocument/2006/relationships/hyperlink" Target="https://w3c.github.io/vc-data-model/#dfn-identifier-registries" TargetMode="External"/><Relationship Id="rId4" Type="http://schemas.openxmlformats.org/officeDocument/2006/relationships/hyperlink" Target="https://w3c.github.io/vc-data-model/#dfn-holders" TargetMode="External"/><Relationship Id="rId9" Type="http://schemas.openxmlformats.org/officeDocument/2006/relationships/hyperlink" Target="https://w3c.github.io/vc-data-model/#dfn-verifier" TargetMode="Externa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8" Type="http://schemas.openxmlformats.org/officeDocument/2006/relationships/hyperlink" Target="https://w3c.github.io/vc-data-model/#dfn-subjects" TargetMode="External"/><Relationship Id="rId3" Type="http://schemas.openxmlformats.org/officeDocument/2006/relationships/hyperlink" Target="https://w3c.github.io/vc-data-model/" TargetMode="External"/><Relationship Id="rId7" Type="http://schemas.openxmlformats.org/officeDocument/2006/relationships/hyperlink" Target="https://w3c.github.io/vc-data-model/#dfn-issuers" TargetMode="External"/><Relationship Id="rId2" Type="http://schemas.openxmlformats.org/officeDocument/2006/relationships/slide" Target="../slides/slide15.xml"/><Relationship Id="rId1" Type="http://schemas.openxmlformats.org/officeDocument/2006/relationships/notesMaster" Target="../notesMasters/notesMaster1.xml"/><Relationship Id="rId6" Type="http://schemas.openxmlformats.org/officeDocument/2006/relationships/hyperlink" Target="https://w3c.github.io/vc-data-model/#dfn-verifiable-credentials" TargetMode="External"/><Relationship Id="rId5" Type="http://schemas.openxmlformats.org/officeDocument/2006/relationships/hyperlink" Target="https://w3c.github.io/vc-data-model/#dfn-entities" TargetMode="External"/><Relationship Id="rId10" Type="http://schemas.openxmlformats.org/officeDocument/2006/relationships/hyperlink" Target="https://w3c.github.io/vc-data-model/#dfn-identifier-registries" TargetMode="External"/><Relationship Id="rId4" Type="http://schemas.openxmlformats.org/officeDocument/2006/relationships/hyperlink" Target="https://w3c.github.io/vc-data-model/#dfn-holders" TargetMode="External"/><Relationship Id="rId9" Type="http://schemas.openxmlformats.org/officeDocument/2006/relationships/hyperlink" Target="https://w3c.github.io/vc-data-model/#dfn-verifier" TargetMode="Externa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medium.com/@argongroup/on-zero-knowledge-proofs-in-blockchains-14c48cfd1dd1"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3d7597987a_0_9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g3d7597987a_0_99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a:t>Entities should be the rulers of their identities. Self-Sovereign Identity is a lifetime, portable digital identity for any person, organization, or thing that does not depend on any centralized authority and can never be taken away. In other words, we own the identity. With Self-Sovereign Identity, no one can "turn the lights out" or take the credential away from you without your consent. They can revoke the credential, but you still have access to that credential.</a:t>
            </a:r>
            <a:endParaRPr/>
          </a:p>
        </p:txBody>
      </p:sp>
    </p:spTree>
    <p:extLst>
      <p:ext uri="{BB962C8B-B14F-4D97-AF65-F5344CB8AC3E}">
        <p14:creationId xmlns:p14="http://schemas.microsoft.com/office/powerpoint/2010/main" val="9341724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g3d7597987a_0_15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1" name="Google Shape;401;g3d7597987a_0_158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279400" lvl="0" indent="0" algn="l" rtl="0">
              <a:lnSpc>
                <a:spcPct val="115000"/>
              </a:lnSpc>
              <a:spcBef>
                <a:spcPts val="0"/>
              </a:spcBef>
              <a:spcAft>
                <a:spcPts val="600"/>
              </a:spcAft>
              <a:buNone/>
            </a:pPr>
            <a:endParaRPr/>
          </a:p>
        </p:txBody>
      </p:sp>
    </p:spTree>
    <p:extLst>
      <p:ext uri="{BB962C8B-B14F-4D97-AF65-F5344CB8AC3E}">
        <p14:creationId xmlns:p14="http://schemas.microsoft.com/office/powerpoint/2010/main" val="36829790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g45c81d5c64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7" name="Google Shape;417;g45c81d5c64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583455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g46d27656d3_0_18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g46d27656d3_0_1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919904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Google Shape;427;g46d27656d3_0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8" name="Google Shape;428;g46d27656d3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592262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g45c81d5c64_0_12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9" name="Google Shape;439;g45c81d5c64_0_12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US" sz="1400"/>
              <a:t>With DIDs for every connection and a different key for every device there's a lot of keys to manage</a:t>
            </a:r>
            <a:endParaRPr sz="1400"/>
          </a:p>
          <a:p>
            <a:pPr marL="457200" lvl="0" indent="-317500" algn="l" rtl="0">
              <a:spcBef>
                <a:spcPts val="0"/>
              </a:spcBef>
              <a:spcAft>
                <a:spcPts val="0"/>
              </a:spcAft>
              <a:buSzPts val="1400"/>
              <a:buChar char="●"/>
            </a:pPr>
            <a:r>
              <a:rPr lang="en-US" sz="1400"/>
              <a:t>Agents abstract keys away from users and partially from developers while keeping the "key" advantages </a:t>
            </a:r>
            <a:endParaRPr sz="1400"/>
          </a:p>
          <a:p>
            <a:pPr marL="457200" lvl="0" indent="-317500" algn="l" rtl="0">
              <a:spcBef>
                <a:spcPts val="0"/>
              </a:spcBef>
              <a:spcAft>
                <a:spcPts val="0"/>
              </a:spcAft>
              <a:buSzPts val="1400"/>
              <a:buChar char="●"/>
            </a:pPr>
            <a:r>
              <a:rPr lang="en-US" sz="1400"/>
              <a:t>Agent's act on your behalf to manage keys, </a:t>
            </a:r>
            <a:endParaRPr/>
          </a:p>
        </p:txBody>
      </p:sp>
    </p:spTree>
    <p:extLst>
      <p:ext uri="{BB962C8B-B14F-4D97-AF65-F5344CB8AC3E}">
        <p14:creationId xmlns:p14="http://schemas.microsoft.com/office/powerpoint/2010/main" val="2916556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Google Shape;449;g46d27656d3_0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0" name="Google Shape;450;g46d27656d3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US" sz="1400"/>
              <a:t>With DIDs for every connection and a different key for every device there's a lot of keys to manage</a:t>
            </a:r>
            <a:endParaRPr sz="1400"/>
          </a:p>
          <a:p>
            <a:pPr marL="457200" lvl="0" indent="-317500" algn="l" rtl="0">
              <a:spcBef>
                <a:spcPts val="0"/>
              </a:spcBef>
              <a:spcAft>
                <a:spcPts val="0"/>
              </a:spcAft>
              <a:buSzPts val="1400"/>
              <a:buChar char="●"/>
            </a:pPr>
            <a:r>
              <a:rPr lang="en-US" sz="1400"/>
              <a:t>Agents abstract keys away from users and partially from developers while keeping the "key" advantages </a:t>
            </a:r>
            <a:endParaRPr sz="1400"/>
          </a:p>
          <a:p>
            <a:pPr marL="457200" lvl="0" indent="-317500" algn="l" rtl="0">
              <a:spcBef>
                <a:spcPts val="0"/>
              </a:spcBef>
              <a:spcAft>
                <a:spcPts val="0"/>
              </a:spcAft>
              <a:buSzPts val="1400"/>
              <a:buChar char="●"/>
            </a:pPr>
            <a:r>
              <a:rPr lang="en-US" sz="1400"/>
              <a:t>Agent's act on your behalf to manage keys, </a:t>
            </a:r>
            <a:endParaRPr/>
          </a:p>
        </p:txBody>
      </p:sp>
    </p:spTree>
    <p:extLst>
      <p:ext uri="{BB962C8B-B14F-4D97-AF65-F5344CB8AC3E}">
        <p14:creationId xmlns:p14="http://schemas.microsoft.com/office/powerpoint/2010/main" val="15592005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6"/>
        <p:cNvGrpSpPr/>
        <p:nvPr/>
      </p:nvGrpSpPr>
      <p:grpSpPr>
        <a:xfrm>
          <a:off x="0" y="0"/>
          <a:ext cx="0" cy="0"/>
          <a:chOff x="0" y="0"/>
          <a:chExt cx="0" cy="0"/>
        </a:xfrm>
      </p:grpSpPr>
      <p:sp>
        <p:nvSpPr>
          <p:cNvPr id="457" name="Google Shape;457;g46d27656d3_0_4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8" name="Google Shape;458;g46d27656d3_0_48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307268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0"/>
        <p:cNvGrpSpPr/>
        <p:nvPr/>
      </p:nvGrpSpPr>
      <p:grpSpPr>
        <a:xfrm>
          <a:off x="0" y="0"/>
          <a:ext cx="0" cy="0"/>
          <a:chOff x="0" y="0"/>
          <a:chExt cx="0" cy="0"/>
        </a:xfrm>
      </p:grpSpPr>
      <p:sp>
        <p:nvSpPr>
          <p:cNvPr id="481" name="Google Shape;481;g46d27656d3_0_2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g46d27656d3_0_2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310766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g389f50bd17_0_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7" name="Google Shape;487;g389f50bd17_0_5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247781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8"/>
        <p:cNvGrpSpPr/>
        <p:nvPr/>
      </p:nvGrpSpPr>
      <p:grpSpPr>
        <a:xfrm>
          <a:off x="0" y="0"/>
          <a:ext cx="0" cy="0"/>
          <a:chOff x="0" y="0"/>
          <a:chExt cx="0" cy="0"/>
        </a:xfrm>
      </p:grpSpPr>
      <p:sp>
        <p:nvSpPr>
          <p:cNvPr id="499" name="Google Shape;499;g46d27656d3_0_25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g46d27656d3_0_2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590281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46d27656d3_0_10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g46d27656d3_0_10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238552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3"/>
        <p:cNvGrpSpPr/>
        <p:nvPr/>
      </p:nvGrpSpPr>
      <p:grpSpPr>
        <a:xfrm>
          <a:off x="0" y="0"/>
          <a:ext cx="0" cy="0"/>
          <a:chOff x="0" y="0"/>
          <a:chExt cx="0" cy="0"/>
        </a:xfrm>
      </p:grpSpPr>
      <p:sp>
        <p:nvSpPr>
          <p:cNvPr id="504" name="Google Shape;504;g3d7597987a_0_16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5" name="Google Shape;505;g3d7597987a_0_16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a:t>Crypto Layer - contains the code necessary to do ZKP, signed state proofs. Working to make this shared.</a:t>
            </a:r>
            <a:endParaRPr/>
          </a:p>
          <a:p>
            <a:pPr marL="0" lvl="0" indent="0" algn="l" rtl="0">
              <a:spcBef>
                <a:spcPts val="0"/>
              </a:spcBef>
              <a:spcAft>
                <a:spcPts val="0"/>
              </a:spcAft>
              <a:buNone/>
            </a:pPr>
            <a:r>
              <a:rPr lang="en-US"/>
              <a:t>Plenum/Node - Distributed Ledger that we use. </a:t>
            </a:r>
            <a:endParaRPr/>
          </a:p>
          <a:p>
            <a:pPr marL="0" lvl="0" indent="0" algn="l" rtl="0">
              <a:spcBef>
                <a:spcPts val="0"/>
              </a:spcBef>
              <a:spcAft>
                <a:spcPts val="0"/>
              </a:spcAft>
              <a:buNone/>
            </a:pPr>
            <a:r>
              <a:rPr lang="en-US"/>
              <a:t>Plenum - generic ledger implementation</a:t>
            </a:r>
            <a:endParaRPr/>
          </a:p>
          <a:p>
            <a:pPr marL="0" lvl="0" indent="0" algn="l" rtl="0">
              <a:spcBef>
                <a:spcPts val="0"/>
              </a:spcBef>
              <a:spcAft>
                <a:spcPts val="0"/>
              </a:spcAft>
              <a:buNone/>
            </a:pPr>
            <a:r>
              <a:rPr lang="en-US"/>
              <a:t>Node - transaction sets that are used for Identity. Creating new identifiers (NIM) transaction. Credential definition transaction. Schema transaction. Does validation that you are only doing what you should.</a:t>
            </a:r>
            <a:endParaRPr/>
          </a:p>
          <a:p>
            <a:pPr marL="0" lvl="0" indent="0" algn="l" rtl="0">
              <a:spcBef>
                <a:spcPts val="0"/>
              </a:spcBef>
              <a:spcAft>
                <a:spcPts val="0"/>
              </a:spcAft>
              <a:buNone/>
            </a:pPr>
            <a:r>
              <a:rPr lang="en-US"/>
              <a:t>SDK - Ability to talk to the ledger. Invalidate claims and proofs. Put these things inside of an application to allow it to become identity aware.</a:t>
            </a:r>
            <a:endParaRPr/>
          </a:p>
          <a:p>
            <a:pPr marL="0" lvl="0" indent="0" algn="l" rtl="0">
              <a:spcBef>
                <a:spcPts val="0"/>
              </a:spcBef>
              <a:spcAft>
                <a:spcPts val="0"/>
              </a:spcAft>
              <a:buNone/>
            </a:pPr>
            <a:r>
              <a:rPr lang="en-US"/>
              <a:t>Agent - Service that can listen for messages to talk about messages that need to be exchanged.</a:t>
            </a:r>
            <a:endParaRPr/>
          </a:p>
          <a:p>
            <a:pPr marL="0" lvl="0" indent="0" algn="l" rtl="0">
              <a:spcBef>
                <a:spcPts val="0"/>
              </a:spcBef>
              <a:spcAft>
                <a:spcPts val="0"/>
              </a:spcAft>
              <a:buNone/>
            </a:pPr>
            <a:r>
              <a:rPr lang="en-US"/>
              <a:t>Identity Solutions - Community is building. Some open source and some that are not.</a:t>
            </a:r>
            <a:endParaRPr/>
          </a:p>
        </p:txBody>
      </p:sp>
    </p:spTree>
    <p:extLst>
      <p:ext uri="{BB962C8B-B14F-4D97-AF65-F5344CB8AC3E}">
        <p14:creationId xmlns:p14="http://schemas.microsoft.com/office/powerpoint/2010/main" val="91151576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4"/>
        <p:cNvGrpSpPr/>
        <p:nvPr/>
      </p:nvGrpSpPr>
      <p:grpSpPr>
        <a:xfrm>
          <a:off x="0" y="0"/>
          <a:ext cx="0" cy="0"/>
          <a:chOff x="0" y="0"/>
          <a:chExt cx="0" cy="0"/>
        </a:xfrm>
      </p:grpSpPr>
      <p:sp>
        <p:nvSpPr>
          <p:cNvPr id="515" name="Google Shape;515;g45c81d5c64_0_1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6" name="Google Shape;516;g45c81d5c64_0_1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a:t>Crypto Layer - contains the code necessary to do ZKP, signed state proofs. Working to make this shared.</a:t>
            </a:r>
            <a:endParaRPr/>
          </a:p>
          <a:p>
            <a:pPr marL="0" lvl="0" indent="0" algn="l" rtl="0">
              <a:spcBef>
                <a:spcPts val="0"/>
              </a:spcBef>
              <a:spcAft>
                <a:spcPts val="0"/>
              </a:spcAft>
              <a:buNone/>
            </a:pPr>
            <a:r>
              <a:rPr lang="en-US"/>
              <a:t>Plenum/Node - Distributed Ledger that we use. </a:t>
            </a:r>
            <a:endParaRPr/>
          </a:p>
          <a:p>
            <a:pPr marL="0" lvl="0" indent="0" algn="l" rtl="0">
              <a:spcBef>
                <a:spcPts val="0"/>
              </a:spcBef>
              <a:spcAft>
                <a:spcPts val="0"/>
              </a:spcAft>
              <a:buNone/>
            </a:pPr>
            <a:r>
              <a:rPr lang="en-US"/>
              <a:t>Plenum - generic ledger implementation</a:t>
            </a:r>
            <a:endParaRPr/>
          </a:p>
          <a:p>
            <a:pPr marL="0" lvl="0" indent="0" algn="l" rtl="0">
              <a:spcBef>
                <a:spcPts val="0"/>
              </a:spcBef>
              <a:spcAft>
                <a:spcPts val="0"/>
              </a:spcAft>
              <a:buNone/>
            </a:pPr>
            <a:r>
              <a:rPr lang="en-US"/>
              <a:t>Node - transaction sets that are used for Identity. Creating new identifiers (NIM) transaction. Credential definition transaction. Schema transaction. Does validation that you are only doing what you should.</a:t>
            </a:r>
            <a:endParaRPr/>
          </a:p>
          <a:p>
            <a:pPr marL="0" lvl="0" indent="0" algn="l" rtl="0">
              <a:spcBef>
                <a:spcPts val="0"/>
              </a:spcBef>
              <a:spcAft>
                <a:spcPts val="0"/>
              </a:spcAft>
              <a:buNone/>
            </a:pPr>
            <a:r>
              <a:rPr lang="en-US"/>
              <a:t>SDK - Ability to talk to the ledger. Invalidate claims and proofs. Put these things inside of an application to allow it to become identity aware.</a:t>
            </a:r>
            <a:endParaRPr/>
          </a:p>
          <a:p>
            <a:pPr marL="0" lvl="0" indent="0" algn="l" rtl="0">
              <a:spcBef>
                <a:spcPts val="0"/>
              </a:spcBef>
              <a:spcAft>
                <a:spcPts val="0"/>
              </a:spcAft>
              <a:buNone/>
            </a:pPr>
            <a:r>
              <a:rPr lang="en-US"/>
              <a:t>Agent - Service that can listen for messages to talk about messages that need to be exchanged.</a:t>
            </a:r>
            <a:endParaRPr/>
          </a:p>
          <a:p>
            <a:pPr marL="0" lvl="0" indent="0" algn="l" rtl="0">
              <a:spcBef>
                <a:spcPts val="0"/>
              </a:spcBef>
              <a:spcAft>
                <a:spcPts val="0"/>
              </a:spcAft>
              <a:buNone/>
            </a:pPr>
            <a:r>
              <a:rPr lang="en-US"/>
              <a:t>Identity Solutions - Community is building. Some open source and some that are not.</a:t>
            </a:r>
            <a:endParaRPr/>
          </a:p>
        </p:txBody>
      </p:sp>
    </p:spTree>
    <p:extLst>
      <p:ext uri="{BB962C8B-B14F-4D97-AF65-F5344CB8AC3E}">
        <p14:creationId xmlns:p14="http://schemas.microsoft.com/office/powerpoint/2010/main" val="5979545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0"/>
        <p:cNvGrpSpPr/>
        <p:nvPr/>
      </p:nvGrpSpPr>
      <p:grpSpPr>
        <a:xfrm>
          <a:off x="0" y="0"/>
          <a:ext cx="0" cy="0"/>
          <a:chOff x="0" y="0"/>
          <a:chExt cx="0" cy="0"/>
        </a:xfrm>
      </p:grpSpPr>
      <p:sp>
        <p:nvSpPr>
          <p:cNvPr id="521" name="Google Shape;521;g45c81d5c64_0_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2" name="Google Shape;522;g45c81d5c64_0_6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a:t>Crypto Layer - contains the code necessary to do ZKP, signed state proofs. Working to make this shared.</a:t>
            </a:r>
            <a:endParaRPr/>
          </a:p>
          <a:p>
            <a:pPr marL="0" lvl="0" indent="0" algn="l" rtl="0">
              <a:spcBef>
                <a:spcPts val="0"/>
              </a:spcBef>
              <a:spcAft>
                <a:spcPts val="0"/>
              </a:spcAft>
              <a:buNone/>
            </a:pPr>
            <a:r>
              <a:rPr lang="en-US"/>
              <a:t>Plenum/Node - Distributed Ledger that we use. </a:t>
            </a:r>
            <a:endParaRPr/>
          </a:p>
          <a:p>
            <a:pPr marL="0" lvl="0" indent="0" algn="l" rtl="0">
              <a:spcBef>
                <a:spcPts val="0"/>
              </a:spcBef>
              <a:spcAft>
                <a:spcPts val="0"/>
              </a:spcAft>
              <a:buNone/>
            </a:pPr>
            <a:r>
              <a:rPr lang="en-US"/>
              <a:t>Plenum - generic ledger implementation</a:t>
            </a:r>
            <a:endParaRPr/>
          </a:p>
          <a:p>
            <a:pPr marL="0" lvl="0" indent="0" algn="l" rtl="0">
              <a:spcBef>
                <a:spcPts val="0"/>
              </a:spcBef>
              <a:spcAft>
                <a:spcPts val="0"/>
              </a:spcAft>
              <a:buNone/>
            </a:pPr>
            <a:r>
              <a:rPr lang="en-US"/>
              <a:t>Node - transaction sets that are used for Identity. Creating new identifiers (NIM) transaction. Credential definition transaction. Schema transaction. Does validation that you are only doing what you should.</a:t>
            </a:r>
            <a:endParaRPr/>
          </a:p>
          <a:p>
            <a:pPr marL="0" lvl="0" indent="0" algn="l" rtl="0">
              <a:spcBef>
                <a:spcPts val="0"/>
              </a:spcBef>
              <a:spcAft>
                <a:spcPts val="0"/>
              </a:spcAft>
              <a:buNone/>
            </a:pPr>
            <a:r>
              <a:rPr lang="en-US"/>
              <a:t>SDK - Ability to talk to the ledger. Invalidate claims and proofs. Put these things inside of an application to allow it to become identity aware.</a:t>
            </a:r>
            <a:endParaRPr/>
          </a:p>
          <a:p>
            <a:pPr marL="0" lvl="0" indent="0" algn="l" rtl="0">
              <a:spcBef>
                <a:spcPts val="0"/>
              </a:spcBef>
              <a:spcAft>
                <a:spcPts val="0"/>
              </a:spcAft>
              <a:buNone/>
            </a:pPr>
            <a:r>
              <a:rPr lang="en-US"/>
              <a:t>Agent - Service that can listen for messages to talk about messages that need to be exchanged.</a:t>
            </a:r>
            <a:endParaRPr/>
          </a:p>
          <a:p>
            <a:pPr marL="0" lvl="0" indent="0" algn="l" rtl="0">
              <a:spcBef>
                <a:spcPts val="0"/>
              </a:spcBef>
              <a:spcAft>
                <a:spcPts val="0"/>
              </a:spcAft>
              <a:buNone/>
            </a:pPr>
            <a:r>
              <a:rPr lang="en-US"/>
              <a:t>Identity Solutions - Community is building. Some open source and some that are not.</a:t>
            </a:r>
            <a:endParaRPr/>
          </a:p>
        </p:txBody>
      </p:sp>
    </p:spTree>
    <p:extLst>
      <p:ext uri="{BB962C8B-B14F-4D97-AF65-F5344CB8AC3E}">
        <p14:creationId xmlns:p14="http://schemas.microsoft.com/office/powerpoint/2010/main" val="293784043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1"/>
        <p:cNvGrpSpPr/>
        <p:nvPr/>
      </p:nvGrpSpPr>
      <p:grpSpPr>
        <a:xfrm>
          <a:off x="0" y="0"/>
          <a:ext cx="0" cy="0"/>
          <a:chOff x="0" y="0"/>
          <a:chExt cx="0" cy="0"/>
        </a:xfrm>
      </p:grpSpPr>
      <p:sp>
        <p:nvSpPr>
          <p:cNvPr id="532" name="Google Shape;532;g45c81d5c64_0_4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3" name="Google Shape;533;g45c81d5c64_0_4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a:t>Crypto Layer - contains the code necessary to do ZKP, signed state proofs. Working to make this shared.</a:t>
            </a:r>
            <a:endParaRPr/>
          </a:p>
          <a:p>
            <a:pPr marL="0" lvl="0" indent="0" algn="l" rtl="0">
              <a:spcBef>
                <a:spcPts val="0"/>
              </a:spcBef>
              <a:spcAft>
                <a:spcPts val="0"/>
              </a:spcAft>
              <a:buNone/>
            </a:pPr>
            <a:r>
              <a:rPr lang="en-US"/>
              <a:t>Plenum/Node - Distributed Ledger that we use. </a:t>
            </a:r>
            <a:endParaRPr/>
          </a:p>
          <a:p>
            <a:pPr marL="0" lvl="0" indent="0" algn="l" rtl="0">
              <a:spcBef>
                <a:spcPts val="0"/>
              </a:spcBef>
              <a:spcAft>
                <a:spcPts val="0"/>
              </a:spcAft>
              <a:buNone/>
            </a:pPr>
            <a:r>
              <a:rPr lang="en-US"/>
              <a:t>Plenum - generic ledger implementation</a:t>
            </a:r>
            <a:endParaRPr/>
          </a:p>
          <a:p>
            <a:pPr marL="0" lvl="0" indent="0" algn="l" rtl="0">
              <a:spcBef>
                <a:spcPts val="0"/>
              </a:spcBef>
              <a:spcAft>
                <a:spcPts val="0"/>
              </a:spcAft>
              <a:buNone/>
            </a:pPr>
            <a:r>
              <a:rPr lang="en-US"/>
              <a:t>Node - transaction sets that are used for Identity. Creating new identifiers (NIM) transaction. Credential definition transaction. Schema transaction. Does validation that you are only doing what you should.</a:t>
            </a:r>
            <a:endParaRPr/>
          </a:p>
          <a:p>
            <a:pPr marL="0" lvl="0" indent="0" algn="l" rtl="0">
              <a:spcBef>
                <a:spcPts val="0"/>
              </a:spcBef>
              <a:spcAft>
                <a:spcPts val="0"/>
              </a:spcAft>
              <a:buNone/>
            </a:pPr>
            <a:r>
              <a:rPr lang="en-US"/>
              <a:t>SDK - Ability to talk to the ledger. Invalidate claims and proofs. Put these things inside of an application to allow it to become identity aware.</a:t>
            </a:r>
            <a:endParaRPr/>
          </a:p>
          <a:p>
            <a:pPr marL="0" lvl="0" indent="0" algn="l" rtl="0">
              <a:spcBef>
                <a:spcPts val="0"/>
              </a:spcBef>
              <a:spcAft>
                <a:spcPts val="0"/>
              </a:spcAft>
              <a:buNone/>
            </a:pPr>
            <a:r>
              <a:rPr lang="en-US"/>
              <a:t>Agent - Service that can listen for messages to talk about messages that need to be exchanged.</a:t>
            </a:r>
            <a:endParaRPr/>
          </a:p>
          <a:p>
            <a:pPr marL="0" lvl="0" indent="0" algn="l" rtl="0">
              <a:spcBef>
                <a:spcPts val="0"/>
              </a:spcBef>
              <a:spcAft>
                <a:spcPts val="0"/>
              </a:spcAft>
              <a:buNone/>
            </a:pPr>
            <a:r>
              <a:rPr lang="en-US"/>
              <a:t>Identity Solutions - Community is building. Some open source and some that are not.</a:t>
            </a:r>
            <a:endParaRPr/>
          </a:p>
        </p:txBody>
      </p:sp>
    </p:spTree>
    <p:extLst>
      <p:ext uri="{BB962C8B-B14F-4D97-AF65-F5344CB8AC3E}">
        <p14:creationId xmlns:p14="http://schemas.microsoft.com/office/powerpoint/2010/main" val="164904557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7"/>
        <p:cNvGrpSpPr/>
        <p:nvPr/>
      </p:nvGrpSpPr>
      <p:grpSpPr>
        <a:xfrm>
          <a:off x="0" y="0"/>
          <a:ext cx="0" cy="0"/>
          <a:chOff x="0" y="0"/>
          <a:chExt cx="0" cy="0"/>
        </a:xfrm>
      </p:grpSpPr>
      <p:sp>
        <p:nvSpPr>
          <p:cNvPr id="538" name="Google Shape;538;g45c81d5c64_0_10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9" name="Google Shape;539;g45c81d5c64_0_10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a:t>Crypto Layer - contains the code necessary to do ZKP, signed state proofs. Working to make this shared.</a:t>
            </a:r>
            <a:endParaRPr/>
          </a:p>
          <a:p>
            <a:pPr marL="0" lvl="0" indent="0" algn="l" rtl="0">
              <a:spcBef>
                <a:spcPts val="0"/>
              </a:spcBef>
              <a:spcAft>
                <a:spcPts val="0"/>
              </a:spcAft>
              <a:buNone/>
            </a:pPr>
            <a:r>
              <a:rPr lang="en-US"/>
              <a:t>Plenum/Node - Distributed Ledger that we use. </a:t>
            </a:r>
            <a:endParaRPr/>
          </a:p>
          <a:p>
            <a:pPr marL="0" lvl="0" indent="0" algn="l" rtl="0">
              <a:spcBef>
                <a:spcPts val="0"/>
              </a:spcBef>
              <a:spcAft>
                <a:spcPts val="0"/>
              </a:spcAft>
              <a:buNone/>
            </a:pPr>
            <a:r>
              <a:rPr lang="en-US"/>
              <a:t>Plenum - generic ledger implementation</a:t>
            </a:r>
            <a:endParaRPr/>
          </a:p>
          <a:p>
            <a:pPr marL="0" lvl="0" indent="0" algn="l" rtl="0">
              <a:spcBef>
                <a:spcPts val="0"/>
              </a:spcBef>
              <a:spcAft>
                <a:spcPts val="0"/>
              </a:spcAft>
              <a:buNone/>
            </a:pPr>
            <a:r>
              <a:rPr lang="en-US"/>
              <a:t>Node - transaction sets that are used for Identity. Creating new identifiers (NIM) transaction. Credential definition transaction. Schema transaction. Does validation that you are only doing what you should.</a:t>
            </a:r>
            <a:endParaRPr/>
          </a:p>
          <a:p>
            <a:pPr marL="0" lvl="0" indent="0" algn="l" rtl="0">
              <a:spcBef>
                <a:spcPts val="0"/>
              </a:spcBef>
              <a:spcAft>
                <a:spcPts val="0"/>
              </a:spcAft>
              <a:buNone/>
            </a:pPr>
            <a:r>
              <a:rPr lang="en-US"/>
              <a:t>SDK - Ability to talk to the ledger. Invalidate claims and proofs. Put these things inside of an application to allow it to become identity aware.</a:t>
            </a:r>
            <a:endParaRPr/>
          </a:p>
          <a:p>
            <a:pPr marL="0" lvl="0" indent="0" algn="l" rtl="0">
              <a:spcBef>
                <a:spcPts val="0"/>
              </a:spcBef>
              <a:spcAft>
                <a:spcPts val="0"/>
              </a:spcAft>
              <a:buNone/>
            </a:pPr>
            <a:r>
              <a:rPr lang="en-US"/>
              <a:t>Agent - Service that can listen for messages to talk about messages that need to be exchanged.</a:t>
            </a:r>
            <a:endParaRPr/>
          </a:p>
          <a:p>
            <a:pPr marL="0" lvl="0" indent="0" algn="l" rtl="0">
              <a:spcBef>
                <a:spcPts val="0"/>
              </a:spcBef>
              <a:spcAft>
                <a:spcPts val="0"/>
              </a:spcAft>
              <a:buNone/>
            </a:pPr>
            <a:r>
              <a:rPr lang="en-US"/>
              <a:t>Identity Solutions - Community is building. Some open source and some that are not.</a:t>
            </a:r>
            <a:endParaRPr/>
          </a:p>
        </p:txBody>
      </p:sp>
    </p:spTree>
    <p:extLst>
      <p:ext uri="{BB962C8B-B14F-4D97-AF65-F5344CB8AC3E}">
        <p14:creationId xmlns:p14="http://schemas.microsoft.com/office/powerpoint/2010/main" val="71887782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8"/>
        <p:cNvGrpSpPr/>
        <p:nvPr/>
      </p:nvGrpSpPr>
      <p:grpSpPr>
        <a:xfrm>
          <a:off x="0" y="0"/>
          <a:ext cx="0" cy="0"/>
          <a:chOff x="0" y="0"/>
          <a:chExt cx="0" cy="0"/>
        </a:xfrm>
      </p:grpSpPr>
      <p:sp>
        <p:nvSpPr>
          <p:cNvPr id="549" name="Google Shape;549;g45c81d5c64_0_12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0" name="Google Shape;550;g45c81d5c64_0_129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a:t>Crypto Layer - contains the code necessary to do ZKP, signed state proofs. Working to make this shared.</a:t>
            </a:r>
            <a:endParaRPr/>
          </a:p>
          <a:p>
            <a:pPr marL="0" lvl="0" indent="0" algn="l" rtl="0">
              <a:spcBef>
                <a:spcPts val="0"/>
              </a:spcBef>
              <a:spcAft>
                <a:spcPts val="0"/>
              </a:spcAft>
              <a:buNone/>
            </a:pPr>
            <a:r>
              <a:rPr lang="en-US"/>
              <a:t>Plenum/Node - Distributed Ledger that we use. </a:t>
            </a:r>
            <a:endParaRPr/>
          </a:p>
          <a:p>
            <a:pPr marL="0" lvl="0" indent="0" algn="l" rtl="0">
              <a:spcBef>
                <a:spcPts val="0"/>
              </a:spcBef>
              <a:spcAft>
                <a:spcPts val="0"/>
              </a:spcAft>
              <a:buNone/>
            </a:pPr>
            <a:r>
              <a:rPr lang="en-US"/>
              <a:t>Plenum - generic ledger implementation</a:t>
            </a:r>
            <a:endParaRPr/>
          </a:p>
          <a:p>
            <a:pPr marL="0" lvl="0" indent="0" algn="l" rtl="0">
              <a:spcBef>
                <a:spcPts val="0"/>
              </a:spcBef>
              <a:spcAft>
                <a:spcPts val="0"/>
              </a:spcAft>
              <a:buNone/>
            </a:pPr>
            <a:r>
              <a:rPr lang="en-US"/>
              <a:t>Node - transaction sets that are used for Identity. Creating new identifiers (NIM) transaction. Credential definition transaction. Schema transaction. Does validation that you are only doing what you should.</a:t>
            </a:r>
            <a:endParaRPr/>
          </a:p>
          <a:p>
            <a:pPr marL="0" lvl="0" indent="0" algn="l" rtl="0">
              <a:spcBef>
                <a:spcPts val="0"/>
              </a:spcBef>
              <a:spcAft>
                <a:spcPts val="0"/>
              </a:spcAft>
              <a:buNone/>
            </a:pPr>
            <a:r>
              <a:rPr lang="en-US"/>
              <a:t>SDK - Ability to talk to the ledger. Invalidate claims and proofs. Put these things inside of an application to allow it to become identity aware.</a:t>
            </a:r>
            <a:endParaRPr/>
          </a:p>
          <a:p>
            <a:pPr marL="0" lvl="0" indent="0" algn="l" rtl="0">
              <a:spcBef>
                <a:spcPts val="0"/>
              </a:spcBef>
              <a:spcAft>
                <a:spcPts val="0"/>
              </a:spcAft>
              <a:buNone/>
            </a:pPr>
            <a:r>
              <a:rPr lang="en-US"/>
              <a:t>Agent - Service that can listen for messages to talk about messages that need to be exchanged.</a:t>
            </a:r>
            <a:endParaRPr/>
          </a:p>
          <a:p>
            <a:pPr marL="0" lvl="0" indent="0" algn="l" rtl="0">
              <a:spcBef>
                <a:spcPts val="0"/>
              </a:spcBef>
              <a:spcAft>
                <a:spcPts val="0"/>
              </a:spcAft>
              <a:buNone/>
            </a:pPr>
            <a:r>
              <a:rPr lang="en-US"/>
              <a:t>Identity Solutions - Community is building. Some open source and some that are not.</a:t>
            </a:r>
            <a:endParaRPr/>
          </a:p>
        </p:txBody>
      </p:sp>
    </p:spTree>
    <p:extLst>
      <p:ext uri="{BB962C8B-B14F-4D97-AF65-F5344CB8AC3E}">
        <p14:creationId xmlns:p14="http://schemas.microsoft.com/office/powerpoint/2010/main" val="153630183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4"/>
        <p:cNvGrpSpPr/>
        <p:nvPr/>
      </p:nvGrpSpPr>
      <p:grpSpPr>
        <a:xfrm>
          <a:off x="0" y="0"/>
          <a:ext cx="0" cy="0"/>
          <a:chOff x="0" y="0"/>
          <a:chExt cx="0" cy="0"/>
        </a:xfrm>
      </p:grpSpPr>
      <p:sp>
        <p:nvSpPr>
          <p:cNvPr id="555" name="Google Shape;555;g45c81d5c64_0_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6" name="Google Shape;556;g45c81d5c64_0_9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a:t>Crypto Layer - contains the code necessary to do ZKP, signed state proofs. Working to make this shared.</a:t>
            </a:r>
            <a:endParaRPr/>
          </a:p>
          <a:p>
            <a:pPr marL="0" lvl="0" indent="0" algn="l" rtl="0">
              <a:spcBef>
                <a:spcPts val="0"/>
              </a:spcBef>
              <a:spcAft>
                <a:spcPts val="0"/>
              </a:spcAft>
              <a:buNone/>
            </a:pPr>
            <a:r>
              <a:rPr lang="en-US"/>
              <a:t>Plenum/Node - Distributed Ledger that we use. </a:t>
            </a:r>
            <a:endParaRPr/>
          </a:p>
          <a:p>
            <a:pPr marL="0" lvl="0" indent="0" algn="l" rtl="0">
              <a:spcBef>
                <a:spcPts val="0"/>
              </a:spcBef>
              <a:spcAft>
                <a:spcPts val="0"/>
              </a:spcAft>
              <a:buNone/>
            </a:pPr>
            <a:r>
              <a:rPr lang="en-US"/>
              <a:t>Plenum - generic ledger implementation</a:t>
            </a:r>
            <a:endParaRPr/>
          </a:p>
          <a:p>
            <a:pPr marL="0" lvl="0" indent="0" algn="l" rtl="0">
              <a:spcBef>
                <a:spcPts val="0"/>
              </a:spcBef>
              <a:spcAft>
                <a:spcPts val="0"/>
              </a:spcAft>
              <a:buNone/>
            </a:pPr>
            <a:r>
              <a:rPr lang="en-US"/>
              <a:t>Node - transaction sets that are used for Identity. Creating new identifiers (NIM) transaction. Credential definition transaction. Schema transaction. Does validation that you are only doing what you should.</a:t>
            </a:r>
            <a:endParaRPr/>
          </a:p>
          <a:p>
            <a:pPr marL="0" lvl="0" indent="0" algn="l" rtl="0">
              <a:spcBef>
                <a:spcPts val="0"/>
              </a:spcBef>
              <a:spcAft>
                <a:spcPts val="0"/>
              </a:spcAft>
              <a:buNone/>
            </a:pPr>
            <a:r>
              <a:rPr lang="en-US"/>
              <a:t>SDK - Ability to talk to the ledger. Invalidate claims and proofs. Put these things inside of an application to allow it to become identity aware.</a:t>
            </a:r>
            <a:endParaRPr/>
          </a:p>
          <a:p>
            <a:pPr marL="0" lvl="0" indent="0" algn="l" rtl="0">
              <a:spcBef>
                <a:spcPts val="0"/>
              </a:spcBef>
              <a:spcAft>
                <a:spcPts val="0"/>
              </a:spcAft>
              <a:buNone/>
            </a:pPr>
            <a:r>
              <a:rPr lang="en-US"/>
              <a:t>Agent - Service that can listen for messages to talk about messages that need to be exchanged.</a:t>
            </a:r>
            <a:endParaRPr/>
          </a:p>
          <a:p>
            <a:pPr marL="0" lvl="0" indent="0" algn="l" rtl="0">
              <a:spcBef>
                <a:spcPts val="0"/>
              </a:spcBef>
              <a:spcAft>
                <a:spcPts val="0"/>
              </a:spcAft>
              <a:buNone/>
            </a:pPr>
            <a:r>
              <a:rPr lang="en-US"/>
              <a:t>Identity Solutions - Community is building. Some open source and some that are not.</a:t>
            </a:r>
            <a:endParaRPr/>
          </a:p>
        </p:txBody>
      </p:sp>
    </p:spTree>
    <p:extLst>
      <p:ext uri="{BB962C8B-B14F-4D97-AF65-F5344CB8AC3E}">
        <p14:creationId xmlns:p14="http://schemas.microsoft.com/office/powerpoint/2010/main" val="305764461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5"/>
        <p:cNvGrpSpPr/>
        <p:nvPr/>
      </p:nvGrpSpPr>
      <p:grpSpPr>
        <a:xfrm>
          <a:off x="0" y="0"/>
          <a:ext cx="0" cy="0"/>
          <a:chOff x="0" y="0"/>
          <a:chExt cx="0" cy="0"/>
        </a:xfrm>
      </p:grpSpPr>
      <p:sp>
        <p:nvSpPr>
          <p:cNvPr id="566" name="Google Shape;566;g45c81d5c64_0_130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7" name="Google Shape;567;g45c81d5c64_0_130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a:t>Crypto Layer - contains the code necessary to do ZKP, signed state proofs. Working to make this shared.</a:t>
            </a:r>
            <a:endParaRPr/>
          </a:p>
          <a:p>
            <a:pPr marL="0" lvl="0" indent="0" algn="l" rtl="0">
              <a:spcBef>
                <a:spcPts val="0"/>
              </a:spcBef>
              <a:spcAft>
                <a:spcPts val="0"/>
              </a:spcAft>
              <a:buNone/>
            </a:pPr>
            <a:r>
              <a:rPr lang="en-US"/>
              <a:t>Plenum/Node - Distributed Ledger that we use. </a:t>
            </a:r>
            <a:endParaRPr/>
          </a:p>
          <a:p>
            <a:pPr marL="0" lvl="0" indent="0" algn="l" rtl="0">
              <a:spcBef>
                <a:spcPts val="0"/>
              </a:spcBef>
              <a:spcAft>
                <a:spcPts val="0"/>
              </a:spcAft>
              <a:buNone/>
            </a:pPr>
            <a:r>
              <a:rPr lang="en-US"/>
              <a:t>Plenum - generic ledger implementation</a:t>
            </a:r>
            <a:endParaRPr/>
          </a:p>
          <a:p>
            <a:pPr marL="0" lvl="0" indent="0" algn="l" rtl="0">
              <a:spcBef>
                <a:spcPts val="0"/>
              </a:spcBef>
              <a:spcAft>
                <a:spcPts val="0"/>
              </a:spcAft>
              <a:buNone/>
            </a:pPr>
            <a:r>
              <a:rPr lang="en-US"/>
              <a:t>Node - transaction sets that are used for Identity. Creating new identifiers (NIM) transaction. Credential definition transaction. Schema transaction. Does validation that you are only doing what you should.</a:t>
            </a:r>
            <a:endParaRPr/>
          </a:p>
          <a:p>
            <a:pPr marL="0" lvl="0" indent="0" algn="l" rtl="0">
              <a:spcBef>
                <a:spcPts val="0"/>
              </a:spcBef>
              <a:spcAft>
                <a:spcPts val="0"/>
              </a:spcAft>
              <a:buNone/>
            </a:pPr>
            <a:r>
              <a:rPr lang="en-US"/>
              <a:t>SDK - Ability to talk to the ledger. Invalidate claims and proofs. Put these things inside of an application to allow it to become identity aware.</a:t>
            </a:r>
            <a:endParaRPr/>
          </a:p>
          <a:p>
            <a:pPr marL="0" lvl="0" indent="0" algn="l" rtl="0">
              <a:spcBef>
                <a:spcPts val="0"/>
              </a:spcBef>
              <a:spcAft>
                <a:spcPts val="0"/>
              </a:spcAft>
              <a:buNone/>
            </a:pPr>
            <a:r>
              <a:rPr lang="en-US"/>
              <a:t>Agent - Service that can listen for messages to talk about messages that need to be exchanged.</a:t>
            </a:r>
            <a:endParaRPr/>
          </a:p>
          <a:p>
            <a:pPr marL="0" lvl="0" indent="0" algn="l" rtl="0">
              <a:spcBef>
                <a:spcPts val="0"/>
              </a:spcBef>
              <a:spcAft>
                <a:spcPts val="0"/>
              </a:spcAft>
              <a:buNone/>
            </a:pPr>
            <a:r>
              <a:rPr lang="en-US"/>
              <a:t>Identity Solutions - Community is building. Some open source and some that are not.</a:t>
            </a:r>
            <a:endParaRPr/>
          </a:p>
        </p:txBody>
      </p:sp>
    </p:spTree>
    <p:extLst>
      <p:ext uri="{BB962C8B-B14F-4D97-AF65-F5344CB8AC3E}">
        <p14:creationId xmlns:p14="http://schemas.microsoft.com/office/powerpoint/2010/main" val="247385504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1"/>
        <p:cNvGrpSpPr/>
        <p:nvPr/>
      </p:nvGrpSpPr>
      <p:grpSpPr>
        <a:xfrm>
          <a:off x="0" y="0"/>
          <a:ext cx="0" cy="0"/>
          <a:chOff x="0" y="0"/>
          <a:chExt cx="0" cy="0"/>
        </a:xfrm>
      </p:grpSpPr>
      <p:sp>
        <p:nvSpPr>
          <p:cNvPr id="572" name="Google Shape;572;g45c81d5c64_0_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3" name="Google Shape;573;g45c81d5c64_0_8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a:t>Crypto Layer - contains the code necessary to do ZKP, signed state proofs. Working to make this shared.</a:t>
            </a:r>
            <a:endParaRPr/>
          </a:p>
          <a:p>
            <a:pPr marL="0" lvl="0" indent="0" algn="l" rtl="0">
              <a:spcBef>
                <a:spcPts val="0"/>
              </a:spcBef>
              <a:spcAft>
                <a:spcPts val="0"/>
              </a:spcAft>
              <a:buNone/>
            </a:pPr>
            <a:r>
              <a:rPr lang="en-US"/>
              <a:t>Plenum/Node - Distributed Ledger that we use. </a:t>
            </a:r>
            <a:endParaRPr/>
          </a:p>
          <a:p>
            <a:pPr marL="0" lvl="0" indent="0" algn="l" rtl="0">
              <a:spcBef>
                <a:spcPts val="0"/>
              </a:spcBef>
              <a:spcAft>
                <a:spcPts val="0"/>
              </a:spcAft>
              <a:buNone/>
            </a:pPr>
            <a:r>
              <a:rPr lang="en-US"/>
              <a:t>Plenum - generic ledger implementation</a:t>
            </a:r>
            <a:endParaRPr/>
          </a:p>
          <a:p>
            <a:pPr marL="0" lvl="0" indent="0" algn="l" rtl="0">
              <a:spcBef>
                <a:spcPts val="0"/>
              </a:spcBef>
              <a:spcAft>
                <a:spcPts val="0"/>
              </a:spcAft>
              <a:buNone/>
            </a:pPr>
            <a:r>
              <a:rPr lang="en-US"/>
              <a:t>Node - transaction sets that are used for Identity. Creating new identifiers (NIM) transaction. Credential definition transaction. Schema transaction. Does validation that you are only doing what you should.</a:t>
            </a:r>
            <a:endParaRPr/>
          </a:p>
          <a:p>
            <a:pPr marL="0" lvl="0" indent="0" algn="l" rtl="0">
              <a:spcBef>
                <a:spcPts val="0"/>
              </a:spcBef>
              <a:spcAft>
                <a:spcPts val="0"/>
              </a:spcAft>
              <a:buNone/>
            </a:pPr>
            <a:r>
              <a:rPr lang="en-US"/>
              <a:t>SDK - Ability to talk to the ledger. Invalidate claims and proofs. Put these things inside of an application to allow it to become identity aware.</a:t>
            </a:r>
            <a:endParaRPr/>
          </a:p>
          <a:p>
            <a:pPr marL="0" lvl="0" indent="0" algn="l" rtl="0">
              <a:spcBef>
                <a:spcPts val="0"/>
              </a:spcBef>
              <a:spcAft>
                <a:spcPts val="0"/>
              </a:spcAft>
              <a:buNone/>
            </a:pPr>
            <a:r>
              <a:rPr lang="en-US"/>
              <a:t>Agent - Service that can listen for messages to talk about messages that need to be exchanged.</a:t>
            </a:r>
            <a:endParaRPr/>
          </a:p>
          <a:p>
            <a:pPr marL="0" lvl="0" indent="0" algn="l" rtl="0">
              <a:spcBef>
                <a:spcPts val="0"/>
              </a:spcBef>
              <a:spcAft>
                <a:spcPts val="0"/>
              </a:spcAft>
              <a:buNone/>
            </a:pPr>
            <a:r>
              <a:rPr lang="en-US"/>
              <a:t>Identity Solutions - Community is building. Some open source and some that are not.</a:t>
            </a:r>
            <a:endParaRPr/>
          </a:p>
        </p:txBody>
      </p:sp>
    </p:spTree>
    <p:extLst>
      <p:ext uri="{BB962C8B-B14F-4D97-AF65-F5344CB8AC3E}">
        <p14:creationId xmlns:p14="http://schemas.microsoft.com/office/powerpoint/2010/main" val="300598597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2"/>
        <p:cNvGrpSpPr/>
        <p:nvPr/>
      </p:nvGrpSpPr>
      <p:grpSpPr>
        <a:xfrm>
          <a:off x="0" y="0"/>
          <a:ext cx="0" cy="0"/>
          <a:chOff x="0" y="0"/>
          <a:chExt cx="0" cy="0"/>
        </a:xfrm>
      </p:grpSpPr>
      <p:sp>
        <p:nvSpPr>
          <p:cNvPr id="583" name="Google Shape;583;g45c81d5c64_0_130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4" name="Google Shape;584;g45c81d5c64_0_130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a:t>Crypto Layer - contains the code necessary to do ZKP, signed state proofs. Working to make this shared.</a:t>
            </a:r>
            <a:endParaRPr/>
          </a:p>
          <a:p>
            <a:pPr marL="0" lvl="0" indent="0" algn="l" rtl="0">
              <a:spcBef>
                <a:spcPts val="0"/>
              </a:spcBef>
              <a:spcAft>
                <a:spcPts val="0"/>
              </a:spcAft>
              <a:buNone/>
            </a:pPr>
            <a:r>
              <a:rPr lang="en-US"/>
              <a:t>Plenum/Node - Distributed Ledger that we use. </a:t>
            </a:r>
            <a:endParaRPr/>
          </a:p>
          <a:p>
            <a:pPr marL="0" lvl="0" indent="0" algn="l" rtl="0">
              <a:spcBef>
                <a:spcPts val="0"/>
              </a:spcBef>
              <a:spcAft>
                <a:spcPts val="0"/>
              </a:spcAft>
              <a:buNone/>
            </a:pPr>
            <a:r>
              <a:rPr lang="en-US"/>
              <a:t>Plenum - generic ledger implementation</a:t>
            </a:r>
            <a:endParaRPr/>
          </a:p>
          <a:p>
            <a:pPr marL="0" lvl="0" indent="0" algn="l" rtl="0">
              <a:spcBef>
                <a:spcPts val="0"/>
              </a:spcBef>
              <a:spcAft>
                <a:spcPts val="0"/>
              </a:spcAft>
              <a:buNone/>
            </a:pPr>
            <a:r>
              <a:rPr lang="en-US"/>
              <a:t>Node - transaction sets that are used for Identity. Creating new identifiers (NIM) transaction. Credential definition transaction. Schema transaction. Does validation that you are only doing what you should.</a:t>
            </a:r>
            <a:endParaRPr/>
          </a:p>
          <a:p>
            <a:pPr marL="0" lvl="0" indent="0" algn="l" rtl="0">
              <a:spcBef>
                <a:spcPts val="0"/>
              </a:spcBef>
              <a:spcAft>
                <a:spcPts val="0"/>
              </a:spcAft>
              <a:buNone/>
            </a:pPr>
            <a:r>
              <a:rPr lang="en-US"/>
              <a:t>SDK - Ability to talk to the ledger. Invalidate claims and proofs. Put these things inside of an application to allow it to become identity aware.</a:t>
            </a:r>
            <a:endParaRPr/>
          </a:p>
          <a:p>
            <a:pPr marL="0" lvl="0" indent="0" algn="l" rtl="0">
              <a:spcBef>
                <a:spcPts val="0"/>
              </a:spcBef>
              <a:spcAft>
                <a:spcPts val="0"/>
              </a:spcAft>
              <a:buNone/>
            </a:pPr>
            <a:r>
              <a:rPr lang="en-US"/>
              <a:t>Agent - Service that can listen for messages to talk about messages that need to be exchanged.</a:t>
            </a:r>
            <a:endParaRPr/>
          </a:p>
          <a:p>
            <a:pPr marL="0" lvl="0" indent="0" algn="l" rtl="0">
              <a:spcBef>
                <a:spcPts val="0"/>
              </a:spcBef>
              <a:spcAft>
                <a:spcPts val="0"/>
              </a:spcAft>
              <a:buNone/>
            </a:pPr>
            <a:r>
              <a:rPr lang="en-US"/>
              <a:t>Identity Solutions - Community is building. Some open source and some that are not.</a:t>
            </a:r>
            <a:endParaRPr/>
          </a:p>
        </p:txBody>
      </p:sp>
    </p:spTree>
    <p:extLst>
      <p:ext uri="{BB962C8B-B14F-4D97-AF65-F5344CB8AC3E}">
        <p14:creationId xmlns:p14="http://schemas.microsoft.com/office/powerpoint/2010/main" val="27973292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g3d7597987a_0_14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5" name="Google Shape;295;g3d7597987a_0_140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279400" lvl="0" indent="0" algn="l" rtl="0">
              <a:lnSpc>
                <a:spcPct val="115000"/>
              </a:lnSpc>
              <a:spcBef>
                <a:spcPts val="0"/>
              </a:spcBef>
              <a:spcAft>
                <a:spcPts val="600"/>
              </a:spcAft>
              <a:buNone/>
            </a:pPr>
            <a:r>
              <a:rPr lang="en-US"/>
              <a:t>DIDs take their format from the URN Syntax.</a:t>
            </a:r>
            <a:endParaRPr/>
          </a:p>
        </p:txBody>
      </p:sp>
    </p:spTree>
    <p:extLst>
      <p:ext uri="{BB962C8B-B14F-4D97-AF65-F5344CB8AC3E}">
        <p14:creationId xmlns:p14="http://schemas.microsoft.com/office/powerpoint/2010/main" val="89280623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8"/>
        <p:cNvGrpSpPr/>
        <p:nvPr/>
      </p:nvGrpSpPr>
      <p:grpSpPr>
        <a:xfrm>
          <a:off x="0" y="0"/>
          <a:ext cx="0" cy="0"/>
          <a:chOff x="0" y="0"/>
          <a:chExt cx="0" cy="0"/>
        </a:xfrm>
      </p:grpSpPr>
      <p:sp>
        <p:nvSpPr>
          <p:cNvPr id="589" name="Google Shape;589;g45c81d5c64_0_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0" name="Google Shape;590;g45c81d5c64_0_7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a:t>Crypto Layer - contains the code necessary to do ZKP, signed state proofs. Working to make this shared.</a:t>
            </a:r>
            <a:endParaRPr/>
          </a:p>
          <a:p>
            <a:pPr marL="0" lvl="0" indent="0" algn="l" rtl="0">
              <a:spcBef>
                <a:spcPts val="0"/>
              </a:spcBef>
              <a:spcAft>
                <a:spcPts val="0"/>
              </a:spcAft>
              <a:buNone/>
            </a:pPr>
            <a:r>
              <a:rPr lang="en-US"/>
              <a:t>Plenum/Node - Distributed Ledger that we use. </a:t>
            </a:r>
            <a:endParaRPr/>
          </a:p>
          <a:p>
            <a:pPr marL="0" lvl="0" indent="0" algn="l" rtl="0">
              <a:spcBef>
                <a:spcPts val="0"/>
              </a:spcBef>
              <a:spcAft>
                <a:spcPts val="0"/>
              </a:spcAft>
              <a:buNone/>
            </a:pPr>
            <a:r>
              <a:rPr lang="en-US"/>
              <a:t>Plenum - generic ledger implementation</a:t>
            </a:r>
            <a:endParaRPr/>
          </a:p>
          <a:p>
            <a:pPr marL="0" lvl="0" indent="0" algn="l" rtl="0">
              <a:spcBef>
                <a:spcPts val="0"/>
              </a:spcBef>
              <a:spcAft>
                <a:spcPts val="0"/>
              </a:spcAft>
              <a:buNone/>
            </a:pPr>
            <a:r>
              <a:rPr lang="en-US"/>
              <a:t>Node - transaction sets that are used for Identity. Creating new identifiers (NIM) transaction. Credential definition transaction. Schema transaction. Does validation that you are only doing what you should.</a:t>
            </a:r>
            <a:endParaRPr/>
          </a:p>
          <a:p>
            <a:pPr marL="0" lvl="0" indent="0" algn="l" rtl="0">
              <a:spcBef>
                <a:spcPts val="0"/>
              </a:spcBef>
              <a:spcAft>
                <a:spcPts val="0"/>
              </a:spcAft>
              <a:buNone/>
            </a:pPr>
            <a:r>
              <a:rPr lang="en-US"/>
              <a:t>SDK - Ability to talk to the ledger. Invalidate claims and proofs. Put these things inside of an application to allow it to become identity aware.</a:t>
            </a:r>
            <a:endParaRPr/>
          </a:p>
          <a:p>
            <a:pPr marL="0" lvl="0" indent="0" algn="l" rtl="0">
              <a:spcBef>
                <a:spcPts val="0"/>
              </a:spcBef>
              <a:spcAft>
                <a:spcPts val="0"/>
              </a:spcAft>
              <a:buNone/>
            </a:pPr>
            <a:r>
              <a:rPr lang="en-US"/>
              <a:t>Agent - Service that can listen for messages to talk about messages that need to be exchanged.</a:t>
            </a:r>
            <a:endParaRPr/>
          </a:p>
          <a:p>
            <a:pPr marL="0" lvl="0" indent="0" algn="l" rtl="0">
              <a:spcBef>
                <a:spcPts val="0"/>
              </a:spcBef>
              <a:spcAft>
                <a:spcPts val="0"/>
              </a:spcAft>
              <a:buNone/>
            </a:pPr>
            <a:r>
              <a:rPr lang="en-US"/>
              <a:t>Identity Solutions - Community is building. Some open source and some that are not.</a:t>
            </a:r>
            <a:endParaRPr/>
          </a:p>
        </p:txBody>
      </p:sp>
    </p:spTree>
    <p:extLst>
      <p:ext uri="{BB962C8B-B14F-4D97-AF65-F5344CB8AC3E}">
        <p14:creationId xmlns:p14="http://schemas.microsoft.com/office/powerpoint/2010/main" val="127454742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9"/>
        <p:cNvGrpSpPr/>
        <p:nvPr/>
      </p:nvGrpSpPr>
      <p:grpSpPr>
        <a:xfrm>
          <a:off x="0" y="0"/>
          <a:ext cx="0" cy="0"/>
          <a:chOff x="0" y="0"/>
          <a:chExt cx="0" cy="0"/>
        </a:xfrm>
      </p:grpSpPr>
      <p:sp>
        <p:nvSpPr>
          <p:cNvPr id="600" name="Google Shape;600;g45c81d5c64_0_13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1" name="Google Shape;601;g45c81d5c64_0_13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a:t>Crypto Layer - contains the code necessary to do ZKP, signed state proofs. Working to make this shared.</a:t>
            </a:r>
            <a:endParaRPr/>
          </a:p>
          <a:p>
            <a:pPr marL="0" lvl="0" indent="0" algn="l" rtl="0">
              <a:spcBef>
                <a:spcPts val="0"/>
              </a:spcBef>
              <a:spcAft>
                <a:spcPts val="0"/>
              </a:spcAft>
              <a:buNone/>
            </a:pPr>
            <a:r>
              <a:rPr lang="en-US"/>
              <a:t>Plenum/Node - Distributed Ledger that we use. </a:t>
            </a:r>
            <a:endParaRPr/>
          </a:p>
          <a:p>
            <a:pPr marL="0" lvl="0" indent="0" algn="l" rtl="0">
              <a:spcBef>
                <a:spcPts val="0"/>
              </a:spcBef>
              <a:spcAft>
                <a:spcPts val="0"/>
              </a:spcAft>
              <a:buNone/>
            </a:pPr>
            <a:r>
              <a:rPr lang="en-US"/>
              <a:t>Plenum - generic ledger implementation</a:t>
            </a:r>
            <a:endParaRPr/>
          </a:p>
          <a:p>
            <a:pPr marL="0" lvl="0" indent="0" algn="l" rtl="0">
              <a:spcBef>
                <a:spcPts val="0"/>
              </a:spcBef>
              <a:spcAft>
                <a:spcPts val="0"/>
              </a:spcAft>
              <a:buNone/>
            </a:pPr>
            <a:r>
              <a:rPr lang="en-US"/>
              <a:t>Node - transaction sets that are used for Identity. Creating new identifiers (NIM) transaction. Credential definition transaction. Schema transaction. Does validation that you are only doing what you should.</a:t>
            </a:r>
            <a:endParaRPr/>
          </a:p>
          <a:p>
            <a:pPr marL="0" lvl="0" indent="0" algn="l" rtl="0">
              <a:spcBef>
                <a:spcPts val="0"/>
              </a:spcBef>
              <a:spcAft>
                <a:spcPts val="0"/>
              </a:spcAft>
              <a:buNone/>
            </a:pPr>
            <a:r>
              <a:rPr lang="en-US"/>
              <a:t>SDK - Ability to talk to the ledger. Invalidate claims and proofs. Put these things inside of an application to allow it to become identity aware.</a:t>
            </a:r>
            <a:endParaRPr/>
          </a:p>
          <a:p>
            <a:pPr marL="0" lvl="0" indent="0" algn="l" rtl="0">
              <a:spcBef>
                <a:spcPts val="0"/>
              </a:spcBef>
              <a:spcAft>
                <a:spcPts val="0"/>
              </a:spcAft>
              <a:buNone/>
            </a:pPr>
            <a:r>
              <a:rPr lang="en-US"/>
              <a:t>Agent - Service that can listen for messages to talk about messages that need to be exchanged.</a:t>
            </a:r>
            <a:endParaRPr/>
          </a:p>
          <a:p>
            <a:pPr marL="0" lvl="0" indent="0" algn="l" rtl="0">
              <a:spcBef>
                <a:spcPts val="0"/>
              </a:spcBef>
              <a:spcAft>
                <a:spcPts val="0"/>
              </a:spcAft>
              <a:buNone/>
            </a:pPr>
            <a:r>
              <a:rPr lang="en-US"/>
              <a:t>Identity Solutions - Community is building. Some open source and some that are not.</a:t>
            </a:r>
            <a:endParaRPr/>
          </a:p>
        </p:txBody>
      </p:sp>
    </p:spTree>
    <p:extLst>
      <p:ext uri="{BB962C8B-B14F-4D97-AF65-F5344CB8AC3E}">
        <p14:creationId xmlns:p14="http://schemas.microsoft.com/office/powerpoint/2010/main" val="175104955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5"/>
        <p:cNvGrpSpPr/>
        <p:nvPr/>
      </p:nvGrpSpPr>
      <p:grpSpPr>
        <a:xfrm>
          <a:off x="0" y="0"/>
          <a:ext cx="0" cy="0"/>
          <a:chOff x="0" y="0"/>
          <a:chExt cx="0" cy="0"/>
        </a:xfrm>
      </p:grpSpPr>
      <p:sp>
        <p:nvSpPr>
          <p:cNvPr id="606" name="Google Shape;606;g45c81d5c64_0_1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7" name="Google Shape;607;g45c81d5c64_0_13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a:t>Crypto Layer - contains the code necessary to do ZKP, signed state proofs. Working to make this shared.</a:t>
            </a:r>
            <a:endParaRPr/>
          </a:p>
          <a:p>
            <a:pPr marL="0" lvl="0" indent="0" algn="l" rtl="0">
              <a:spcBef>
                <a:spcPts val="0"/>
              </a:spcBef>
              <a:spcAft>
                <a:spcPts val="0"/>
              </a:spcAft>
              <a:buNone/>
            </a:pPr>
            <a:r>
              <a:rPr lang="en-US"/>
              <a:t>Plenum/Node - Distributed Ledger that we use. </a:t>
            </a:r>
            <a:endParaRPr/>
          </a:p>
          <a:p>
            <a:pPr marL="0" lvl="0" indent="0" algn="l" rtl="0">
              <a:spcBef>
                <a:spcPts val="0"/>
              </a:spcBef>
              <a:spcAft>
                <a:spcPts val="0"/>
              </a:spcAft>
              <a:buNone/>
            </a:pPr>
            <a:r>
              <a:rPr lang="en-US"/>
              <a:t>Plenum - generic ledger implementation</a:t>
            </a:r>
            <a:endParaRPr/>
          </a:p>
          <a:p>
            <a:pPr marL="0" lvl="0" indent="0" algn="l" rtl="0">
              <a:spcBef>
                <a:spcPts val="0"/>
              </a:spcBef>
              <a:spcAft>
                <a:spcPts val="0"/>
              </a:spcAft>
              <a:buNone/>
            </a:pPr>
            <a:r>
              <a:rPr lang="en-US"/>
              <a:t>Node - transaction sets that are used for Identity. Creating new identifiers (NIM) transaction. Credential definition transaction. Schema transaction. Does validation that you are only doing what you should.</a:t>
            </a:r>
            <a:endParaRPr/>
          </a:p>
          <a:p>
            <a:pPr marL="0" lvl="0" indent="0" algn="l" rtl="0">
              <a:spcBef>
                <a:spcPts val="0"/>
              </a:spcBef>
              <a:spcAft>
                <a:spcPts val="0"/>
              </a:spcAft>
              <a:buNone/>
            </a:pPr>
            <a:r>
              <a:rPr lang="en-US"/>
              <a:t>SDK - Ability to talk to the ledger. Invalidate claims and proofs. Put these things inside of an application to allow it to become identity aware.</a:t>
            </a:r>
            <a:endParaRPr/>
          </a:p>
          <a:p>
            <a:pPr marL="0" lvl="0" indent="0" algn="l" rtl="0">
              <a:spcBef>
                <a:spcPts val="0"/>
              </a:spcBef>
              <a:spcAft>
                <a:spcPts val="0"/>
              </a:spcAft>
              <a:buNone/>
            </a:pPr>
            <a:r>
              <a:rPr lang="en-US"/>
              <a:t>Agent - Service that can listen for messages to talk about messages that need to be exchanged.</a:t>
            </a:r>
            <a:endParaRPr/>
          </a:p>
          <a:p>
            <a:pPr marL="0" lvl="0" indent="0" algn="l" rtl="0">
              <a:spcBef>
                <a:spcPts val="0"/>
              </a:spcBef>
              <a:spcAft>
                <a:spcPts val="0"/>
              </a:spcAft>
              <a:buNone/>
            </a:pPr>
            <a:r>
              <a:rPr lang="en-US"/>
              <a:t>Identity Solutions - Community is building. Some open source and some that are not.</a:t>
            </a:r>
            <a:endParaRPr/>
          </a:p>
        </p:txBody>
      </p:sp>
    </p:spTree>
    <p:extLst>
      <p:ext uri="{BB962C8B-B14F-4D97-AF65-F5344CB8AC3E}">
        <p14:creationId xmlns:p14="http://schemas.microsoft.com/office/powerpoint/2010/main" val="103665383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6"/>
        <p:cNvGrpSpPr/>
        <p:nvPr/>
      </p:nvGrpSpPr>
      <p:grpSpPr>
        <a:xfrm>
          <a:off x="0" y="0"/>
          <a:ext cx="0" cy="0"/>
          <a:chOff x="0" y="0"/>
          <a:chExt cx="0" cy="0"/>
        </a:xfrm>
      </p:grpSpPr>
      <p:sp>
        <p:nvSpPr>
          <p:cNvPr id="617" name="Google Shape;617;g3cf4a9ebda_0_7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18" name="Google Shape;618;g3cf4a9ebda_0_75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04810267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9"/>
        <p:cNvGrpSpPr/>
        <p:nvPr/>
      </p:nvGrpSpPr>
      <p:grpSpPr>
        <a:xfrm>
          <a:off x="0" y="0"/>
          <a:ext cx="0" cy="0"/>
          <a:chOff x="0" y="0"/>
          <a:chExt cx="0" cy="0"/>
        </a:xfrm>
      </p:grpSpPr>
      <p:sp>
        <p:nvSpPr>
          <p:cNvPr id="630" name="Google Shape;630;g3d7597987a_0_16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1" name="Google Shape;631;g3d7597987a_0_16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0128216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6"/>
        <p:cNvGrpSpPr/>
        <p:nvPr/>
      </p:nvGrpSpPr>
      <p:grpSpPr>
        <a:xfrm>
          <a:off x="0" y="0"/>
          <a:ext cx="0" cy="0"/>
          <a:chOff x="0" y="0"/>
          <a:chExt cx="0" cy="0"/>
        </a:xfrm>
      </p:grpSpPr>
      <p:sp>
        <p:nvSpPr>
          <p:cNvPr id="637" name="Google Shape;637;g3cf4a9ebda_0_9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38" name="Google Shape;638;g3cf4a9ebda_0_90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7802455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7"/>
        <p:cNvGrpSpPr/>
        <p:nvPr/>
      </p:nvGrpSpPr>
      <p:grpSpPr>
        <a:xfrm>
          <a:off x="0" y="0"/>
          <a:ext cx="0" cy="0"/>
          <a:chOff x="0" y="0"/>
          <a:chExt cx="0" cy="0"/>
        </a:xfrm>
      </p:grpSpPr>
      <p:sp>
        <p:nvSpPr>
          <p:cNvPr id="658" name="Google Shape;658;g3cf4a9ebda_0_1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9" name="Google Shape;659;g3cf4a9ebda_0_14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US">
                <a:solidFill>
                  <a:schemeClr val="dk1"/>
                </a:solidFill>
              </a:rPr>
              <a:t>The first step is to explore the CONTRIBUTING guide for the project. These guides will give you information on how to file a bug, what coding standards are followed, where to find the code, where to look for issues that you might start with, requirements for pull requests, and other information that will make you successful in the community.</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US">
                <a:solidFill>
                  <a:schemeClr val="dk1"/>
                </a:solidFill>
              </a:rPr>
              <a:t>Next, you will need to get the code on your machine so that you can make your changes. If you are working with a project that uses Gerrit, you will get the clone command from gerrit.hyperledger.com. Choose the `clone with commit-msg hook` and use SSH. If you are working with a project that uses Github, you will first want to fork the repository and then clone your local repository. Look for my upcoming videos that will show you the general workflow for both Gerrit and Github.</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US">
                <a:solidFill>
                  <a:schemeClr val="dk1"/>
                </a:solidFill>
              </a:rPr>
              <a:t>Next you need to find an issue that you want to work on. A number of our projects have issues that are labels with a help wanted tag or a good first bug tag. If this is your first time contributing, these issues are always good ones to start with.</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US">
                <a:solidFill>
                  <a:schemeClr val="dk1"/>
                </a:solidFill>
              </a:rPr>
              <a:t>Once you have found something that you want to work on, make your changes. Test and verify your changes, before submitting a pull request.</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r>
              <a:rPr lang="en-US">
                <a:solidFill>
                  <a:schemeClr val="dk1"/>
                </a:solidFill>
              </a:rPr>
              <a:t>No matter how small the pull request, you should expect comments. Comments are normal. Don't let them scare you away. Instead, address the comments, and re-submit your pull request. It may take a couple of times through this process, but eventually you will have your first merged pull request.</a:t>
            </a:r>
            <a:endParaRPr/>
          </a:p>
        </p:txBody>
      </p:sp>
    </p:spTree>
    <p:extLst>
      <p:ext uri="{BB962C8B-B14F-4D97-AF65-F5344CB8AC3E}">
        <p14:creationId xmlns:p14="http://schemas.microsoft.com/office/powerpoint/2010/main" val="268718245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6"/>
        <p:cNvGrpSpPr/>
        <p:nvPr/>
      </p:nvGrpSpPr>
      <p:grpSpPr>
        <a:xfrm>
          <a:off x="0" y="0"/>
          <a:ext cx="0" cy="0"/>
          <a:chOff x="0" y="0"/>
          <a:chExt cx="0" cy="0"/>
        </a:xfrm>
      </p:grpSpPr>
      <p:sp>
        <p:nvSpPr>
          <p:cNvPr id="677" name="Google Shape;677;g3d7597987a_0_70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8" name="Google Shape;678;g3d7597987a_0_70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1955902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p:cNvGrpSpPr/>
        <p:nvPr/>
      </p:nvGrpSpPr>
      <p:grpSpPr>
        <a:xfrm>
          <a:off x="0" y="0"/>
          <a:ext cx="0" cy="0"/>
          <a:chOff x="0" y="0"/>
          <a:chExt cx="0" cy="0"/>
        </a:xfrm>
      </p:grpSpPr>
      <p:sp>
        <p:nvSpPr>
          <p:cNvPr id="684" name="Google Shape;684;g3d7597987a_0_80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5" name="Google Shape;685;g3d7597987a_0_80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5993678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0"/>
        <p:cNvGrpSpPr/>
        <p:nvPr/>
      </p:nvGrpSpPr>
      <p:grpSpPr>
        <a:xfrm>
          <a:off x="0" y="0"/>
          <a:ext cx="0" cy="0"/>
          <a:chOff x="0" y="0"/>
          <a:chExt cx="0" cy="0"/>
        </a:xfrm>
      </p:grpSpPr>
      <p:sp>
        <p:nvSpPr>
          <p:cNvPr id="691" name="Google Shape;691;g45c81d5c64_0_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2" name="Google Shape;692;g45c81d5c64_0_6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221827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3d7597987a_0_14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 name="Google Shape;310;g3d7597987a_0_143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US">
                <a:solidFill>
                  <a:schemeClr val="dk1"/>
                </a:solidFill>
              </a:rPr>
              <a:t>From </a:t>
            </a:r>
            <a:r>
              <a:rPr lang="en-US" u="sng">
                <a:solidFill>
                  <a:srgbClr val="2B89C9"/>
                </a:solidFill>
                <a:hlinkClick r:id="rId3"/>
              </a:rPr>
              <a:t>Decentralized Identifiers v0.11</a:t>
            </a:r>
            <a:r>
              <a:rPr lang="en-US"/>
              <a:t>, "</a:t>
            </a:r>
            <a:r>
              <a:rPr lang="en-US">
                <a:solidFill>
                  <a:schemeClr val="dk1"/>
                </a:solidFill>
              </a:rPr>
              <a:t>A DID is similar to a UUID except: (a) like a URL, it can be resolved or dereferenced to a standard resource describing the entity (a </a:t>
            </a:r>
            <a:r>
              <a:rPr lang="en-US" u="sng">
                <a:solidFill>
                  <a:srgbClr val="2B89C9"/>
                </a:solidFill>
                <a:hlinkClick r:id="rId4"/>
              </a:rPr>
              <a:t>DID Document</a:t>
            </a:r>
            <a:r>
              <a:rPr lang="en-US">
                <a:solidFill>
                  <a:schemeClr val="dk1"/>
                </a:solidFill>
              </a:rPr>
              <a:t>—see Section </a:t>
            </a:r>
            <a:r>
              <a:rPr lang="en-US" u="sng">
                <a:solidFill>
                  <a:srgbClr val="2B89C9"/>
                </a:solidFill>
                <a:hlinkClick r:id="rId5"/>
              </a:rPr>
              <a:t>4. DID Documents </a:t>
            </a:r>
            <a:r>
              <a:rPr lang="en-US">
                <a:solidFill>
                  <a:schemeClr val="dk1"/>
                </a:solidFill>
              </a:rPr>
              <a:t>), and (b) unlike a URL, the DID Document typically contains cryptographic material that enables authentication of an entity associated with the DID."</a:t>
            </a:r>
            <a:endParaRPr/>
          </a:p>
        </p:txBody>
      </p:sp>
    </p:spTree>
    <p:extLst>
      <p:ext uri="{BB962C8B-B14F-4D97-AF65-F5344CB8AC3E}">
        <p14:creationId xmlns:p14="http://schemas.microsoft.com/office/powerpoint/2010/main" val="376632288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7"/>
        <p:cNvGrpSpPr/>
        <p:nvPr/>
      </p:nvGrpSpPr>
      <p:grpSpPr>
        <a:xfrm>
          <a:off x="0" y="0"/>
          <a:ext cx="0" cy="0"/>
          <a:chOff x="0" y="0"/>
          <a:chExt cx="0" cy="0"/>
        </a:xfrm>
      </p:grpSpPr>
      <p:sp>
        <p:nvSpPr>
          <p:cNvPr id="698" name="Google Shape;698;g3d7597987a_0_8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9" name="Google Shape;699;g3d7597987a_0_8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9978122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4"/>
        <p:cNvGrpSpPr/>
        <p:nvPr/>
      </p:nvGrpSpPr>
      <p:grpSpPr>
        <a:xfrm>
          <a:off x="0" y="0"/>
          <a:ext cx="0" cy="0"/>
          <a:chOff x="0" y="0"/>
          <a:chExt cx="0" cy="0"/>
        </a:xfrm>
      </p:grpSpPr>
      <p:sp>
        <p:nvSpPr>
          <p:cNvPr id="705" name="Google Shape;705;g3d7597987a_0_8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6" name="Google Shape;706;g3d7597987a_0_8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2726284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1"/>
        <p:cNvGrpSpPr/>
        <p:nvPr/>
      </p:nvGrpSpPr>
      <p:grpSpPr>
        <a:xfrm>
          <a:off x="0" y="0"/>
          <a:ext cx="0" cy="0"/>
          <a:chOff x="0" y="0"/>
          <a:chExt cx="0" cy="0"/>
        </a:xfrm>
      </p:grpSpPr>
      <p:sp>
        <p:nvSpPr>
          <p:cNvPr id="712" name="Google Shape;712;g3cf4a9ebda_0_8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13" name="Google Shape;713;g3cf4a9ebda_0_86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79244654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4"/>
        <p:cNvGrpSpPr/>
        <p:nvPr/>
      </p:nvGrpSpPr>
      <p:grpSpPr>
        <a:xfrm>
          <a:off x="0" y="0"/>
          <a:ext cx="0" cy="0"/>
          <a:chOff x="0" y="0"/>
          <a:chExt cx="0" cy="0"/>
        </a:xfrm>
      </p:grpSpPr>
      <p:sp>
        <p:nvSpPr>
          <p:cNvPr id="725" name="Google Shape;725;g448871b921_0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6" name="Google Shape;726;g448871b921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0252339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0"/>
        <p:cNvGrpSpPr/>
        <p:nvPr/>
      </p:nvGrpSpPr>
      <p:grpSpPr>
        <a:xfrm>
          <a:off x="0" y="0"/>
          <a:ext cx="0" cy="0"/>
          <a:chOff x="0" y="0"/>
          <a:chExt cx="0" cy="0"/>
        </a:xfrm>
      </p:grpSpPr>
      <p:sp>
        <p:nvSpPr>
          <p:cNvPr id="731" name="Google Shape;731;g46d27656d3_0_30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g46d27656d3_0_30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5881785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5"/>
        <p:cNvGrpSpPr/>
        <p:nvPr/>
      </p:nvGrpSpPr>
      <p:grpSpPr>
        <a:xfrm>
          <a:off x="0" y="0"/>
          <a:ext cx="0" cy="0"/>
          <a:chOff x="0" y="0"/>
          <a:chExt cx="0" cy="0"/>
        </a:xfrm>
      </p:grpSpPr>
      <p:sp>
        <p:nvSpPr>
          <p:cNvPr id="736" name="Google Shape;736;g3cf4a9ebda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7" name="Google Shape;737;g3cf4a9ebda_0_20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8960911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0"/>
        <p:cNvGrpSpPr/>
        <p:nvPr/>
      </p:nvGrpSpPr>
      <p:grpSpPr>
        <a:xfrm>
          <a:off x="0" y="0"/>
          <a:ext cx="0" cy="0"/>
          <a:chOff x="0" y="0"/>
          <a:chExt cx="0" cy="0"/>
        </a:xfrm>
      </p:grpSpPr>
      <p:sp>
        <p:nvSpPr>
          <p:cNvPr id="741" name="Google Shape;741;g46d27656d3_0_29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g46d27656d3_0_29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2316990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5"/>
        <p:cNvGrpSpPr/>
        <p:nvPr/>
      </p:nvGrpSpPr>
      <p:grpSpPr>
        <a:xfrm>
          <a:off x="0" y="0"/>
          <a:ext cx="0" cy="0"/>
          <a:chOff x="0" y="0"/>
          <a:chExt cx="0" cy="0"/>
        </a:xfrm>
      </p:grpSpPr>
      <p:sp>
        <p:nvSpPr>
          <p:cNvPr id="746" name="Google Shape;746;g46d27656d3_0_30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g46d27656d3_0_3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3601184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0"/>
        <p:cNvGrpSpPr/>
        <p:nvPr/>
      </p:nvGrpSpPr>
      <p:grpSpPr>
        <a:xfrm>
          <a:off x="0" y="0"/>
          <a:ext cx="0" cy="0"/>
          <a:chOff x="0" y="0"/>
          <a:chExt cx="0" cy="0"/>
        </a:xfrm>
      </p:grpSpPr>
      <p:sp>
        <p:nvSpPr>
          <p:cNvPr id="751" name="Google Shape;751;g47e51981b5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2" name="Google Shape;752;g47e51981b5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8918080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8"/>
        <p:cNvGrpSpPr/>
        <p:nvPr/>
      </p:nvGrpSpPr>
      <p:grpSpPr>
        <a:xfrm>
          <a:off x="0" y="0"/>
          <a:ext cx="0" cy="0"/>
          <a:chOff x="0" y="0"/>
          <a:chExt cx="0" cy="0"/>
        </a:xfrm>
      </p:grpSpPr>
      <p:sp>
        <p:nvSpPr>
          <p:cNvPr id="759" name="Google Shape;759;g47e51981b5_2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0" name="Google Shape;760;g47e51981b5_2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888477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3d7597987a_0_14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 name="Google Shape;325;g3d7597987a_0_145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279400" lvl="0" indent="0" algn="l" rtl="0">
              <a:lnSpc>
                <a:spcPct val="115000"/>
              </a:lnSpc>
              <a:spcBef>
                <a:spcPts val="0"/>
              </a:spcBef>
              <a:spcAft>
                <a:spcPts val="600"/>
              </a:spcAft>
              <a:buNone/>
            </a:pPr>
            <a:r>
              <a:rPr lang="en-US"/>
              <a:t>For every relationship I need to develop, </a:t>
            </a:r>
            <a:r>
              <a:rPr lang="en-US">
                <a:solidFill>
                  <a:schemeClr val="dk1"/>
                </a:solidFill>
              </a:rPr>
              <a:t>I will have a unique DID</a:t>
            </a:r>
            <a:r>
              <a:rPr lang="en-US"/>
              <a:t>. You will manage your personal collection of DIDs with a software agent (similar to your contact list today).</a:t>
            </a:r>
            <a:endParaRPr/>
          </a:p>
        </p:txBody>
      </p:sp>
    </p:spTree>
    <p:extLst>
      <p:ext uri="{BB962C8B-B14F-4D97-AF65-F5344CB8AC3E}">
        <p14:creationId xmlns:p14="http://schemas.microsoft.com/office/powerpoint/2010/main" val="19518516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0"/>
        <p:cNvGrpSpPr/>
        <p:nvPr/>
      </p:nvGrpSpPr>
      <p:grpSpPr>
        <a:xfrm>
          <a:off x="0" y="0"/>
          <a:ext cx="0" cy="0"/>
          <a:chOff x="0" y="0"/>
          <a:chExt cx="0" cy="0"/>
        </a:xfrm>
      </p:grpSpPr>
      <p:sp>
        <p:nvSpPr>
          <p:cNvPr id="781" name="Google Shape;781;g47e51981b5_2_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2" name="Google Shape;782;g47e51981b5_2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7001226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0"/>
        <p:cNvGrpSpPr/>
        <p:nvPr/>
      </p:nvGrpSpPr>
      <p:grpSpPr>
        <a:xfrm>
          <a:off x="0" y="0"/>
          <a:ext cx="0" cy="0"/>
          <a:chOff x="0" y="0"/>
          <a:chExt cx="0" cy="0"/>
        </a:xfrm>
      </p:grpSpPr>
      <p:sp>
        <p:nvSpPr>
          <p:cNvPr id="811" name="Google Shape;811;g47e51981b5_2_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2" name="Google Shape;812;g47e51981b5_2_5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a:solidFill>
                  <a:schemeClr val="dk1"/>
                </a:solidFill>
              </a:rPr>
              <a:t>From </a:t>
            </a:r>
            <a:r>
              <a:rPr lang="en-US" u="sng">
                <a:solidFill>
                  <a:srgbClr val="2B89C9"/>
                </a:solidFill>
                <a:hlinkClick r:id="rId3"/>
              </a:rPr>
              <a:t>Verifiable Credentials Model 1.0</a:t>
            </a:r>
            <a:endParaRPr/>
          </a:p>
          <a:p>
            <a:pPr marL="0" lvl="0" indent="0" algn="l" rtl="0">
              <a:spcBef>
                <a:spcPts val="0"/>
              </a:spcBef>
              <a:spcAft>
                <a:spcPts val="0"/>
              </a:spcAft>
              <a:buClr>
                <a:schemeClr val="dk1"/>
              </a:buClr>
              <a:buSzPts val="1100"/>
              <a:buFont typeface="Arial"/>
              <a:buNone/>
            </a:pPr>
            <a:endParaRPr/>
          </a:p>
          <a:p>
            <a:pPr marL="0" lvl="0" indent="0" algn="l" rtl="0">
              <a:lnSpc>
                <a:spcPct val="120000"/>
              </a:lnSpc>
              <a:spcBef>
                <a:spcPts val="0"/>
              </a:spcBef>
              <a:spcAft>
                <a:spcPts val="0"/>
              </a:spcAft>
              <a:buNone/>
            </a:pPr>
            <a:r>
              <a:rPr lang="en-US" sz="1200" b="1" u="sng">
                <a:solidFill>
                  <a:srgbClr val="034575"/>
                </a:solidFill>
                <a:highlight>
                  <a:srgbClr val="FFFFFF"/>
                </a:highlight>
                <a:hlinkClick r:id="rId4"/>
              </a:rPr>
              <a:t>holder</a:t>
            </a:r>
            <a:endParaRPr sz="1200" b="1" u="sng">
              <a:solidFill>
                <a:srgbClr val="034575"/>
              </a:solidFill>
              <a:highlight>
                <a:srgbClr val="FFFFFF"/>
              </a:highlight>
              <a:hlinkClick r:id="rId4"/>
            </a:endParaRPr>
          </a:p>
          <a:p>
            <a:pPr marL="279400" lvl="0" indent="0" algn="l" rtl="0">
              <a:lnSpc>
                <a:spcPct val="115000"/>
              </a:lnSpc>
              <a:spcBef>
                <a:spcPts val="0"/>
              </a:spcBef>
              <a:spcAft>
                <a:spcPts val="0"/>
              </a:spcAft>
              <a:buNone/>
            </a:pPr>
            <a:r>
              <a:rPr lang="en-US" sz="1100">
                <a:highlight>
                  <a:srgbClr val="FFFFFF"/>
                </a:highlight>
              </a:rPr>
              <a:t>A role an </a:t>
            </a:r>
            <a:r>
              <a:rPr lang="en-US" sz="1100" u="sng">
                <a:solidFill>
                  <a:srgbClr val="034575"/>
                </a:solidFill>
                <a:highlight>
                  <a:srgbClr val="FFFFFF"/>
                </a:highlight>
                <a:hlinkClick r:id="rId5"/>
              </a:rPr>
              <a:t>entity</a:t>
            </a:r>
            <a:r>
              <a:rPr lang="en-US" sz="1100">
                <a:highlight>
                  <a:srgbClr val="FFFFFF"/>
                </a:highlight>
              </a:rPr>
              <a:t> may perform by possessing one or more </a:t>
            </a:r>
            <a:r>
              <a:rPr lang="en-US" sz="1100" u="sng">
                <a:solidFill>
                  <a:srgbClr val="034575"/>
                </a:solidFill>
                <a:highlight>
                  <a:srgbClr val="FFFFFF"/>
                </a:highlight>
                <a:hlinkClick r:id="rId6"/>
              </a:rPr>
              <a:t>verifiable credentials</a:t>
            </a:r>
            <a:r>
              <a:rPr lang="en-US" sz="1100">
                <a:highlight>
                  <a:srgbClr val="FFFFFF"/>
                </a:highlight>
              </a:rPr>
              <a:t>. Examples of holders include students, employees, and customers.</a:t>
            </a:r>
            <a:endParaRPr sz="1100">
              <a:highlight>
                <a:srgbClr val="FFFFFF"/>
              </a:highlight>
            </a:endParaRPr>
          </a:p>
          <a:p>
            <a:pPr marL="0" lvl="0" indent="0" algn="l" rtl="0">
              <a:lnSpc>
                <a:spcPct val="120000"/>
              </a:lnSpc>
              <a:spcBef>
                <a:spcPts val="600"/>
              </a:spcBef>
              <a:spcAft>
                <a:spcPts val="0"/>
              </a:spcAft>
              <a:buNone/>
            </a:pPr>
            <a:r>
              <a:rPr lang="en-US" sz="1200" b="1" u="sng">
                <a:solidFill>
                  <a:srgbClr val="034575"/>
                </a:solidFill>
                <a:highlight>
                  <a:srgbClr val="FFFFFF"/>
                </a:highlight>
                <a:hlinkClick r:id="rId7"/>
              </a:rPr>
              <a:t>issuer</a:t>
            </a:r>
            <a:endParaRPr sz="1200" b="1" u="sng">
              <a:solidFill>
                <a:srgbClr val="034575"/>
              </a:solidFill>
              <a:highlight>
                <a:srgbClr val="FFFFFF"/>
              </a:highlight>
              <a:hlinkClick r:id="rId7"/>
            </a:endParaRPr>
          </a:p>
          <a:p>
            <a:pPr marL="279400" lvl="0" indent="0" algn="l" rtl="0">
              <a:lnSpc>
                <a:spcPct val="115000"/>
              </a:lnSpc>
              <a:spcBef>
                <a:spcPts val="0"/>
              </a:spcBef>
              <a:spcAft>
                <a:spcPts val="0"/>
              </a:spcAft>
              <a:buNone/>
            </a:pPr>
            <a:r>
              <a:rPr lang="en-US" sz="1100">
                <a:highlight>
                  <a:srgbClr val="FFFFFF"/>
                </a:highlight>
              </a:rPr>
              <a:t>A role an </a:t>
            </a:r>
            <a:r>
              <a:rPr lang="en-US" sz="1100" u="sng">
                <a:solidFill>
                  <a:srgbClr val="034575"/>
                </a:solidFill>
                <a:highlight>
                  <a:srgbClr val="FFFFFF"/>
                </a:highlight>
                <a:hlinkClick r:id="rId5"/>
              </a:rPr>
              <a:t>entity</a:t>
            </a:r>
            <a:r>
              <a:rPr lang="en-US" sz="1100">
                <a:highlight>
                  <a:srgbClr val="FFFFFF"/>
                </a:highlight>
              </a:rPr>
              <a:t> may perform by creating a </a:t>
            </a:r>
            <a:r>
              <a:rPr lang="en-US" sz="1100" u="sng">
                <a:solidFill>
                  <a:srgbClr val="034575"/>
                </a:solidFill>
                <a:highlight>
                  <a:srgbClr val="FFFFFF"/>
                </a:highlight>
                <a:hlinkClick r:id="rId6"/>
              </a:rPr>
              <a:t>verifiable credential</a:t>
            </a:r>
            <a:r>
              <a:rPr lang="en-US" sz="1100">
                <a:highlight>
                  <a:srgbClr val="FFFFFF"/>
                </a:highlight>
              </a:rPr>
              <a:t>, associating it with a particular </a:t>
            </a:r>
            <a:r>
              <a:rPr lang="en-US" sz="1100" u="sng">
                <a:solidFill>
                  <a:srgbClr val="034575"/>
                </a:solidFill>
                <a:highlight>
                  <a:srgbClr val="FFFFFF"/>
                </a:highlight>
                <a:hlinkClick r:id="rId8"/>
              </a:rPr>
              <a:t>subject</a:t>
            </a:r>
            <a:r>
              <a:rPr lang="en-US" sz="1100">
                <a:highlight>
                  <a:srgbClr val="FFFFFF"/>
                </a:highlight>
              </a:rPr>
              <a:t>, and transmitting it to a </a:t>
            </a:r>
            <a:r>
              <a:rPr lang="en-US" sz="1100" u="sng">
                <a:solidFill>
                  <a:srgbClr val="034575"/>
                </a:solidFill>
                <a:highlight>
                  <a:srgbClr val="FFFFFF"/>
                </a:highlight>
                <a:hlinkClick r:id="rId4"/>
              </a:rPr>
              <a:t>holder</a:t>
            </a:r>
            <a:r>
              <a:rPr lang="en-US" sz="1100">
                <a:highlight>
                  <a:srgbClr val="FFFFFF"/>
                </a:highlight>
              </a:rPr>
              <a:t>. Examples of issuers include corporations, non-profits, trade associations, governments, and individuals.</a:t>
            </a:r>
            <a:endParaRPr sz="1100">
              <a:highlight>
                <a:srgbClr val="FFFFFF"/>
              </a:highlight>
            </a:endParaRPr>
          </a:p>
          <a:p>
            <a:pPr marL="0" lvl="0" indent="0" algn="l" rtl="0">
              <a:lnSpc>
                <a:spcPct val="120000"/>
              </a:lnSpc>
              <a:spcBef>
                <a:spcPts val="600"/>
              </a:spcBef>
              <a:spcAft>
                <a:spcPts val="0"/>
              </a:spcAft>
              <a:buNone/>
            </a:pPr>
            <a:r>
              <a:rPr lang="en-US" sz="1200" b="1" u="sng">
                <a:solidFill>
                  <a:srgbClr val="034575"/>
                </a:solidFill>
                <a:highlight>
                  <a:srgbClr val="FFFFFF"/>
                </a:highlight>
                <a:hlinkClick r:id="rId9"/>
              </a:rPr>
              <a:t>verifier</a:t>
            </a:r>
            <a:endParaRPr sz="1200" b="1" u="sng">
              <a:solidFill>
                <a:srgbClr val="034575"/>
              </a:solidFill>
              <a:highlight>
                <a:srgbClr val="FFFFFF"/>
              </a:highlight>
              <a:hlinkClick r:id="rId9"/>
            </a:endParaRPr>
          </a:p>
          <a:p>
            <a:pPr marL="279400" lvl="0" indent="0" algn="l" rtl="0">
              <a:lnSpc>
                <a:spcPct val="115000"/>
              </a:lnSpc>
              <a:spcBef>
                <a:spcPts val="0"/>
              </a:spcBef>
              <a:spcAft>
                <a:spcPts val="0"/>
              </a:spcAft>
              <a:buNone/>
            </a:pPr>
            <a:r>
              <a:rPr lang="en-US" sz="1100">
                <a:highlight>
                  <a:srgbClr val="FFFFFF"/>
                </a:highlight>
              </a:rPr>
              <a:t>A role an </a:t>
            </a:r>
            <a:r>
              <a:rPr lang="en-US" sz="1100" u="sng">
                <a:solidFill>
                  <a:srgbClr val="034575"/>
                </a:solidFill>
                <a:highlight>
                  <a:srgbClr val="FFFFFF"/>
                </a:highlight>
                <a:hlinkClick r:id="rId5"/>
              </a:rPr>
              <a:t>entity</a:t>
            </a:r>
            <a:r>
              <a:rPr lang="en-US" sz="1100">
                <a:highlight>
                  <a:srgbClr val="FFFFFF"/>
                </a:highlight>
              </a:rPr>
              <a:t> may perform by receiving one or more </a:t>
            </a:r>
            <a:r>
              <a:rPr lang="en-US" sz="1100" u="sng">
                <a:solidFill>
                  <a:srgbClr val="034575"/>
                </a:solidFill>
                <a:highlight>
                  <a:srgbClr val="FFFFFF"/>
                </a:highlight>
                <a:hlinkClick r:id="rId6"/>
              </a:rPr>
              <a:t>verifiable credentials</a:t>
            </a:r>
            <a:r>
              <a:rPr lang="en-US" sz="1100">
                <a:highlight>
                  <a:srgbClr val="FFFFFF"/>
                </a:highlight>
              </a:rPr>
              <a:t> for processing. Examples of verifiers include employers, security personnel, and websites.</a:t>
            </a:r>
            <a:endParaRPr sz="1100">
              <a:highlight>
                <a:srgbClr val="FFFFFF"/>
              </a:highlight>
            </a:endParaRPr>
          </a:p>
          <a:p>
            <a:pPr marL="0" lvl="0" indent="0" algn="l" rtl="0">
              <a:lnSpc>
                <a:spcPct val="120000"/>
              </a:lnSpc>
              <a:spcBef>
                <a:spcPts val="600"/>
              </a:spcBef>
              <a:spcAft>
                <a:spcPts val="0"/>
              </a:spcAft>
              <a:buNone/>
            </a:pPr>
            <a:r>
              <a:rPr lang="en-US" sz="1200" b="1" u="sng">
                <a:solidFill>
                  <a:srgbClr val="034575"/>
                </a:solidFill>
                <a:highlight>
                  <a:srgbClr val="FFFFFF"/>
                </a:highlight>
                <a:hlinkClick r:id="rId10"/>
              </a:rPr>
              <a:t>identifier registry</a:t>
            </a:r>
            <a:endParaRPr sz="1200" b="1" u="sng">
              <a:solidFill>
                <a:srgbClr val="034575"/>
              </a:solidFill>
              <a:highlight>
                <a:srgbClr val="FFFFFF"/>
              </a:highlight>
              <a:hlinkClick r:id="rId10"/>
            </a:endParaRPr>
          </a:p>
          <a:p>
            <a:pPr marL="279400" lvl="0" indent="0" algn="l" rtl="0">
              <a:lnSpc>
                <a:spcPct val="115000"/>
              </a:lnSpc>
              <a:spcBef>
                <a:spcPts val="0"/>
              </a:spcBef>
              <a:spcAft>
                <a:spcPts val="600"/>
              </a:spcAft>
              <a:buNone/>
            </a:pPr>
            <a:r>
              <a:rPr lang="en-US" sz="1100">
                <a:highlight>
                  <a:srgbClr val="FFFFFF"/>
                </a:highlight>
              </a:rPr>
              <a:t>A role a system may perform by mediating the creation and verification of </a:t>
            </a:r>
            <a:r>
              <a:rPr lang="en-US" sz="1100" u="sng">
                <a:solidFill>
                  <a:srgbClr val="034575"/>
                </a:solidFill>
                <a:highlight>
                  <a:srgbClr val="FFFFFF"/>
                </a:highlight>
                <a:hlinkClick r:id="rId8"/>
              </a:rPr>
              <a:t>subject</a:t>
            </a:r>
            <a:r>
              <a:rPr lang="en-US" sz="1100">
                <a:highlight>
                  <a:srgbClr val="FFFFFF"/>
                </a:highlight>
              </a:rPr>
              <a:t> identifiers. Examples of identifier registries include corporate employee databases, government ID databases, and distributed ledgers.</a:t>
            </a:r>
            <a:endParaRPr/>
          </a:p>
        </p:txBody>
      </p:sp>
    </p:spTree>
    <p:extLst>
      <p:ext uri="{BB962C8B-B14F-4D97-AF65-F5344CB8AC3E}">
        <p14:creationId xmlns:p14="http://schemas.microsoft.com/office/powerpoint/2010/main" val="262383822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47e51981b5_2_10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47e51981b5_2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1082707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4"/>
        <p:cNvGrpSpPr/>
        <p:nvPr/>
      </p:nvGrpSpPr>
      <p:grpSpPr>
        <a:xfrm>
          <a:off x="0" y="0"/>
          <a:ext cx="0" cy="0"/>
          <a:chOff x="0" y="0"/>
          <a:chExt cx="0" cy="0"/>
        </a:xfrm>
      </p:grpSpPr>
      <p:sp>
        <p:nvSpPr>
          <p:cNvPr id="895" name="Google Shape;895;g47e51981b5_2_1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6" name="Google Shape;896;g47e51981b5_2_1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0660405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6"/>
        <p:cNvGrpSpPr/>
        <p:nvPr/>
      </p:nvGrpSpPr>
      <p:grpSpPr>
        <a:xfrm>
          <a:off x="0" y="0"/>
          <a:ext cx="0" cy="0"/>
          <a:chOff x="0" y="0"/>
          <a:chExt cx="0" cy="0"/>
        </a:xfrm>
      </p:grpSpPr>
      <p:sp>
        <p:nvSpPr>
          <p:cNvPr id="957" name="Google Shape;957;g47e51981b5_2_2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8" name="Google Shape;958;g47e51981b5_2_2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2897490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7"/>
        <p:cNvGrpSpPr/>
        <p:nvPr/>
      </p:nvGrpSpPr>
      <p:grpSpPr>
        <a:xfrm>
          <a:off x="0" y="0"/>
          <a:ext cx="0" cy="0"/>
          <a:chOff x="0" y="0"/>
          <a:chExt cx="0" cy="0"/>
        </a:xfrm>
      </p:grpSpPr>
      <p:sp>
        <p:nvSpPr>
          <p:cNvPr id="988" name="Google Shape;988;g47e51981b5_2_2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9" name="Google Shape;989;g47e51981b5_2_2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923686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46d27656d3_0_14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g46d27656d3_0_1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050363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3d7597987a_0_12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 name="Google Shape;336;g3d7597987a_0_12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279400" lvl="0" indent="0" algn="l" rtl="0">
              <a:lnSpc>
                <a:spcPct val="115000"/>
              </a:lnSpc>
              <a:spcBef>
                <a:spcPts val="0"/>
              </a:spcBef>
              <a:spcAft>
                <a:spcPts val="600"/>
              </a:spcAft>
              <a:buNone/>
            </a:pPr>
            <a:r>
              <a:rPr lang="en-US">
                <a:solidFill>
                  <a:schemeClr val="dk1"/>
                </a:solidFill>
              </a:rPr>
              <a:t>In today's world, we are issued credentials as documents (like our driver's license). When we need to prove who we are, we hand over the document. The verifier will look at the document and attempt to ascertain whether it is valid. In addition, we cannot choose to only hand over a certain piece of the document, we must hand the entire document over.</a:t>
            </a:r>
            <a:endParaRPr/>
          </a:p>
        </p:txBody>
      </p:sp>
    </p:spTree>
    <p:extLst>
      <p:ext uri="{BB962C8B-B14F-4D97-AF65-F5344CB8AC3E}">
        <p14:creationId xmlns:p14="http://schemas.microsoft.com/office/powerpoint/2010/main" val="19295382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3d7597987a_0_11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0" name="Google Shape;360;g3d7597987a_0_114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a:solidFill>
                  <a:schemeClr val="dk1"/>
                </a:solidFill>
              </a:rPr>
              <a:t>From </a:t>
            </a:r>
            <a:r>
              <a:rPr lang="en-US" u="sng">
                <a:solidFill>
                  <a:srgbClr val="2B89C9"/>
                </a:solidFill>
                <a:hlinkClick r:id="rId3"/>
              </a:rPr>
              <a:t>Verifiable Credentials Model 1.0</a:t>
            </a:r>
            <a:endParaRPr/>
          </a:p>
          <a:p>
            <a:pPr marL="0" lvl="0" indent="0" algn="l" rtl="0">
              <a:spcBef>
                <a:spcPts val="0"/>
              </a:spcBef>
              <a:spcAft>
                <a:spcPts val="0"/>
              </a:spcAft>
              <a:buClr>
                <a:schemeClr val="dk1"/>
              </a:buClr>
              <a:buSzPts val="1100"/>
              <a:buFont typeface="Arial"/>
              <a:buNone/>
            </a:pPr>
            <a:endParaRPr/>
          </a:p>
          <a:p>
            <a:pPr marL="0" lvl="0" indent="0" algn="l" rtl="0">
              <a:lnSpc>
                <a:spcPct val="120000"/>
              </a:lnSpc>
              <a:spcBef>
                <a:spcPts val="0"/>
              </a:spcBef>
              <a:spcAft>
                <a:spcPts val="0"/>
              </a:spcAft>
              <a:buNone/>
            </a:pPr>
            <a:r>
              <a:rPr lang="en-US" sz="1200" b="1" u="sng">
                <a:solidFill>
                  <a:srgbClr val="034575"/>
                </a:solidFill>
                <a:highlight>
                  <a:srgbClr val="FFFFFF"/>
                </a:highlight>
                <a:hlinkClick r:id="rId4"/>
              </a:rPr>
              <a:t>holder</a:t>
            </a:r>
            <a:endParaRPr sz="1200" b="1" u="sng">
              <a:solidFill>
                <a:srgbClr val="034575"/>
              </a:solidFill>
              <a:highlight>
                <a:srgbClr val="FFFFFF"/>
              </a:highlight>
              <a:hlinkClick r:id="rId4"/>
            </a:endParaRPr>
          </a:p>
          <a:p>
            <a:pPr marL="279400" lvl="0" indent="0" algn="l" rtl="0">
              <a:lnSpc>
                <a:spcPct val="115000"/>
              </a:lnSpc>
              <a:spcBef>
                <a:spcPts val="0"/>
              </a:spcBef>
              <a:spcAft>
                <a:spcPts val="0"/>
              </a:spcAft>
              <a:buNone/>
            </a:pPr>
            <a:r>
              <a:rPr lang="en-US" sz="1100">
                <a:highlight>
                  <a:srgbClr val="FFFFFF"/>
                </a:highlight>
              </a:rPr>
              <a:t>A role an </a:t>
            </a:r>
            <a:r>
              <a:rPr lang="en-US" sz="1100" u="sng">
                <a:solidFill>
                  <a:srgbClr val="034575"/>
                </a:solidFill>
                <a:highlight>
                  <a:srgbClr val="FFFFFF"/>
                </a:highlight>
                <a:hlinkClick r:id="rId5"/>
              </a:rPr>
              <a:t>entity</a:t>
            </a:r>
            <a:r>
              <a:rPr lang="en-US" sz="1100">
                <a:highlight>
                  <a:srgbClr val="FFFFFF"/>
                </a:highlight>
              </a:rPr>
              <a:t> may perform by possessing one or more </a:t>
            </a:r>
            <a:r>
              <a:rPr lang="en-US" sz="1100" u="sng">
                <a:solidFill>
                  <a:srgbClr val="034575"/>
                </a:solidFill>
                <a:highlight>
                  <a:srgbClr val="FFFFFF"/>
                </a:highlight>
                <a:hlinkClick r:id="rId6"/>
              </a:rPr>
              <a:t>verifiable credentials</a:t>
            </a:r>
            <a:r>
              <a:rPr lang="en-US" sz="1100">
                <a:highlight>
                  <a:srgbClr val="FFFFFF"/>
                </a:highlight>
              </a:rPr>
              <a:t>. Examples of holders include students, employees, and customers.</a:t>
            </a:r>
            <a:endParaRPr sz="1100">
              <a:highlight>
                <a:srgbClr val="FFFFFF"/>
              </a:highlight>
            </a:endParaRPr>
          </a:p>
          <a:p>
            <a:pPr marL="0" lvl="0" indent="0" algn="l" rtl="0">
              <a:lnSpc>
                <a:spcPct val="120000"/>
              </a:lnSpc>
              <a:spcBef>
                <a:spcPts val="600"/>
              </a:spcBef>
              <a:spcAft>
                <a:spcPts val="0"/>
              </a:spcAft>
              <a:buNone/>
            </a:pPr>
            <a:r>
              <a:rPr lang="en-US" sz="1200" b="1" u="sng">
                <a:solidFill>
                  <a:srgbClr val="034575"/>
                </a:solidFill>
                <a:highlight>
                  <a:srgbClr val="FFFFFF"/>
                </a:highlight>
                <a:hlinkClick r:id="rId7"/>
              </a:rPr>
              <a:t>issuer</a:t>
            </a:r>
            <a:endParaRPr sz="1200" b="1" u="sng">
              <a:solidFill>
                <a:srgbClr val="034575"/>
              </a:solidFill>
              <a:highlight>
                <a:srgbClr val="FFFFFF"/>
              </a:highlight>
              <a:hlinkClick r:id="rId7"/>
            </a:endParaRPr>
          </a:p>
          <a:p>
            <a:pPr marL="279400" lvl="0" indent="0" algn="l" rtl="0">
              <a:lnSpc>
                <a:spcPct val="115000"/>
              </a:lnSpc>
              <a:spcBef>
                <a:spcPts val="0"/>
              </a:spcBef>
              <a:spcAft>
                <a:spcPts val="0"/>
              </a:spcAft>
              <a:buNone/>
            </a:pPr>
            <a:r>
              <a:rPr lang="en-US" sz="1100">
                <a:highlight>
                  <a:srgbClr val="FFFFFF"/>
                </a:highlight>
              </a:rPr>
              <a:t>A role an </a:t>
            </a:r>
            <a:r>
              <a:rPr lang="en-US" sz="1100" u="sng">
                <a:solidFill>
                  <a:srgbClr val="034575"/>
                </a:solidFill>
                <a:highlight>
                  <a:srgbClr val="FFFFFF"/>
                </a:highlight>
                <a:hlinkClick r:id="rId5"/>
              </a:rPr>
              <a:t>entity</a:t>
            </a:r>
            <a:r>
              <a:rPr lang="en-US" sz="1100">
                <a:highlight>
                  <a:srgbClr val="FFFFFF"/>
                </a:highlight>
              </a:rPr>
              <a:t> may perform by creating a </a:t>
            </a:r>
            <a:r>
              <a:rPr lang="en-US" sz="1100" u="sng">
                <a:solidFill>
                  <a:srgbClr val="034575"/>
                </a:solidFill>
                <a:highlight>
                  <a:srgbClr val="FFFFFF"/>
                </a:highlight>
                <a:hlinkClick r:id="rId6"/>
              </a:rPr>
              <a:t>verifiable credential</a:t>
            </a:r>
            <a:r>
              <a:rPr lang="en-US" sz="1100">
                <a:highlight>
                  <a:srgbClr val="FFFFFF"/>
                </a:highlight>
              </a:rPr>
              <a:t>, associating it with a particular </a:t>
            </a:r>
            <a:r>
              <a:rPr lang="en-US" sz="1100" u="sng">
                <a:solidFill>
                  <a:srgbClr val="034575"/>
                </a:solidFill>
                <a:highlight>
                  <a:srgbClr val="FFFFFF"/>
                </a:highlight>
                <a:hlinkClick r:id="rId8"/>
              </a:rPr>
              <a:t>subject</a:t>
            </a:r>
            <a:r>
              <a:rPr lang="en-US" sz="1100">
                <a:highlight>
                  <a:srgbClr val="FFFFFF"/>
                </a:highlight>
              </a:rPr>
              <a:t>, and transmitting it to a </a:t>
            </a:r>
            <a:r>
              <a:rPr lang="en-US" sz="1100" u="sng">
                <a:solidFill>
                  <a:srgbClr val="034575"/>
                </a:solidFill>
                <a:highlight>
                  <a:srgbClr val="FFFFFF"/>
                </a:highlight>
                <a:hlinkClick r:id="rId4"/>
              </a:rPr>
              <a:t>holder</a:t>
            </a:r>
            <a:r>
              <a:rPr lang="en-US" sz="1100">
                <a:highlight>
                  <a:srgbClr val="FFFFFF"/>
                </a:highlight>
              </a:rPr>
              <a:t>. Examples of issuers include corporations, non-profits, trade associations, governments, and individuals.</a:t>
            </a:r>
            <a:endParaRPr sz="1100">
              <a:highlight>
                <a:srgbClr val="FFFFFF"/>
              </a:highlight>
            </a:endParaRPr>
          </a:p>
          <a:p>
            <a:pPr marL="0" lvl="0" indent="0" algn="l" rtl="0">
              <a:lnSpc>
                <a:spcPct val="120000"/>
              </a:lnSpc>
              <a:spcBef>
                <a:spcPts val="600"/>
              </a:spcBef>
              <a:spcAft>
                <a:spcPts val="0"/>
              </a:spcAft>
              <a:buNone/>
            </a:pPr>
            <a:r>
              <a:rPr lang="en-US" sz="1200" b="1" u="sng">
                <a:solidFill>
                  <a:srgbClr val="034575"/>
                </a:solidFill>
                <a:highlight>
                  <a:srgbClr val="FFFFFF"/>
                </a:highlight>
                <a:hlinkClick r:id="rId9"/>
              </a:rPr>
              <a:t>verifier</a:t>
            </a:r>
            <a:endParaRPr sz="1200" b="1" u="sng">
              <a:solidFill>
                <a:srgbClr val="034575"/>
              </a:solidFill>
              <a:highlight>
                <a:srgbClr val="FFFFFF"/>
              </a:highlight>
              <a:hlinkClick r:id="rId9"/>
            </a:endParaRPr>
          </a:p>
          <a:p>
            <a:pPr marL="279400" lvl="0" indent="0" algn="l" rtl="0">
              <a:lnSpc>
                <a:spcPct val="115000"/>
              </a:lnSpc>
              <a:spcBef>
                <a:spcPts val="0"/>
              </a:spcBef>
              <a:spcAft>
                <a:spcPts val="0"/>
              </a:spcAft>
              <a:buNone/>
            </a:pPr>
            <a:r>
              <a:rPr lang="en-US" sz="1100">
                <a:highlight>
                  <a:srgbClr val="FFFFFF"/>
                </a:highlight>
              </a:rPr>
              <a:t>A role an </a:t>
            </a:r>
            <a:r>
              <a:rPr lang="en-US" sz="1100" u="sng">
                <a:solidFill>
                  <a:srgbClr val="034575"/>
                </a:solidFill>
                <a:highlight>
                  <a:srgbClr val="FFFFFF"/>
                </a:highlight>
                <a:hlinkClick r:id="rId5"/>
              </a:rPr>
              <a:t>entity</a:t>
            </a:r>
            <a:r>
              <a:rPr lang="en-US" sz="1100">
                <a:highlight>
                  <a:srgbClr val="FFFFFF"/>
                </a:highlight>
              </a:rPr>
              <a:t> may perform by receiving one or more </a:t>
            </a:r>
            <a:r>
              <a:rPr lang="en-US" sz="1100" u="sng">
                <a:solidFill>
                  <a:srgbClr val="034575"/>
                </a:solidFill>
                <a:highlight>
                  <a:srgbClr val="FFFFFF"/>
                </a:highlight>
                <a:hlinkClick r:id="rId6"/>
              </a:rPr>
              <a:t>verifiable credentials</a:t>
            </a:r>
            <a:r>
              <a:rPr lang="en-US" sz="1100">
                <a:highlight>
                  <a:srgbClr val="FFFFFF"/>
                </a:highlight>
              </a:rPr>
              <a:t> for processing. Examples of verifiers include employers, security personnel, and websites.</a:t>
            </a:r>
            <a:endParaRPr sz="1100">
              <a:highlight>
                <a:srgbClr val="FFFFFF"/>
              </a:highlight>
            </a:endParaRPr>
          </a:p>
          <a:p>
            <a:pPr marL="0" lvl="0" indent="0" algn="l" rtl="0">
              <a:lnSpc>
                <a:spcPct val="120000"/>
              </a:lnSpc>
              <a:spcBef>
                <a:spcPts val="600"/>
              </a:spcBef>
              <a:spcAft>
                <a:spcPts val="0"/>
              </a:spcAft>
              <a:buNone/>
            </a:pPr>
            <a:r>
              <a:rPr lang="en-US" sz="1200" b="1" u="sng">
                <a:solidFill>
                  <a:srgbClr val="034575"/>
                </a:solidFill>
                <a:highlight>
                  <a:srgbClr val="FFFFFF"/>
                </a:highlight>
                <a:hlinkClick r:id="rId10"/>
              </a:rPr>
              <a:t>identifier registry</a:t>
            </a:r>
            <a:endParaRPr sz="1200" b="1" u="sng">
              <a:solidFill>
                <a:srgbClr val="034575"/>
              </a:solidFill>
              <a:highlight>
                <a:srgbClr val="FFFFFF"/>
              </a:highlight>
              <a:hlinkClick r:id="rId10"/>
            </a:endParaRPr>
          </a:p>
          <a:p>
            <a:pPr marL="279400" lvl="0" indent="0" algn="l" rtl="0">
              <a:lnSpc>
                <a:spcPct val="115000"/>
              </a:lnSpc>
              <a:spcBef>
                <a:spcPts val="0"/>
              </a:spcBef>
              <a:spcAft>
                <a:spcPts val="600"/>
              </a:spcAft>
              <a:buNone/>
            </a:pPr>
            <a:r>
              <a:rPr lang="en-US" sz="1100">
                <a:highlight>
                  <a:srgbClr val="FFFFFF"/>
                </a:highlight>
              </a:rPr>
              <a:t>A role a system may perform by mediating the creation and verification of </a:t>
            </a:r>
            <a:r>
              <a:rPr lang="en-US" sz="1100" u="sng">
                <a:solidFill>
                  <a:srgbClr val="034575"/>
                </a:solidFill>
                <a:highlight>
                  <a:srgbClr val="FFFFFF"/>
                </a:highlight>
                <a:hlinkClick r:id="rId8"/>
              </a:rPr>
              <a:t>subject</a:t>
            </a:r>
            <a:r>
              <a:rPr lang="en-US" sz="1100">
                <a:highlight>
                  <a:srgbClr val="FFFFFF"/>
                </a:highlight>
              </a:rPr>
              <a:t> identifiers. Examples of identifier registries include corporate employee databases, government ID databases, and distributed ledgers.</a:t>
            </a:r>
            <a:endParaRPr/>
          </a:p>
        </p:txBody>
      </p:sp>
    </p:spTree>
    <p:extLst>
      <p:ext uri="{BB962C8B-B14F-4D97-AF65-F5344CB8AC3E}">
        <p14:creationId xmlns:p14="http://schemas.microsoft.com/office/powerpoint/2010/main" val="23573037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g3d7597987a_0_14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5" name="Google Shape;395;g3d7597987a_0_147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a:t>The notion of zero-knowledge was first proposed in 1985 by MIT researchers. From </a:t>
            </a:r>
            <a:r>
              <a:rPr lang="en-US" u="sng">
                <a:solidFill>
                  <a:schemeClr val="hlink"/>
                </a:solidFill>
                <a:hlinkClick r:id="rId3"/>
              </a:rPr>
              <a:t>Lukas Schor's medium post</a:t>
            </a:r>
            <a:r>
              <a:rPr lang="en-US"/>
              <a:t> : zero-knowledge proofs let you validate the truth of something without revealing how you know that truth or sharing the content of this truth with the verifier. This principle is based on an algorithm that takes some data as input and returns either ‘true’ or ‘false’.</a:t>
            </a:r>
            <a:endParaRPr/>
          </a:p>
        </p:txBody>
      </p:sp>
    </p:spTree>
    <p:extLst>
      <p:ext uri="{BB962C8B-B14F-4D97-AF65-F5344CB8AC3E}">
        <p14:creationId xmlns:p14="http://schemas.microsoft.com/office/powerpoint/2010/main" val="4550026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094A8C38-F305-6F45-B7BC-62FE1CD4F75D}" type="datetimeFigureOut">
              <a:rPr lang="en-US" smtClean="0"/>
              <a:t>3/22/19</a:t>
            </a:fld>
            <a:endParaRPr lang="en-US"/>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94EA9F6E-A11A-9741-A7EB-16EDAC7EC7EB}" type="slidenum">
              <a:rPr lang="en-US" smtClean="0"/>
              <a:t>‹#›</a:t>
            </a:fld>
            <a:endParaRPr lang="en-US"/>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extLst>
      <p:ext uri="{BB962C8B-B14F-4D97-AF65-F5344CB8AC3E}">
        <p14:creationId xmlns:p14="http://schemas.microsoft.com/office/powerpoint/2010/main" val="1874168114"/>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94A8C38-F305-6F45-B7BC-62FE1CD4F75D}" type="datetimeFigureOut">
              <a:rPr lang="en-US" smtClean="0"/>
              <a:t>3/22/19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4EA9F6E-A11A-9741-A7EB-16EDAC7EC7EB}" type="slidenum">
              <a:rPr lang="en-US" smtClean="0"/>
              <a:t>‹#›</a:t>
            </a:fld>
            <a:endParaRPr lang="en-US"/>
          </a:p>
        </p:txBody>
      </p:sp>
    </p:spTree>
    <p:extLst>
      <p:ext uri="{BB962C8B-B14F-4D97-AF65-F5344CB8AC3E}">
        <p14:creationId xmlns:p14="http://schemas.microsoft.com/office/powerpoint/2010/main" val="7151645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94A8C38-F305-6F45-B7BC-62FE1CD4F75D}" type="datetimeFigureOut">
              <a:rPr lang="en-US" smtClean="0"/>
              <a:t>3/22/19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4EA9F6E-A11A-9741-A7EB-16EDAC7EC7EB}" type="slidenum">
              <a:rPr lang="en-US" smtClean="0"/>
              <a:t>‹#›</a:t>
            </a:fld>
            <a:endParaRPr lang="en-US"/>
          </a:p>
        </p:txBody>
      </p:sp>
    </p:spTree>
    <p:extLst>
      <p:ext uri="{BB962C8B-B14F-4D97-AF65-F5344CB8AC3E}">
        <p14:creationId xmlns:p14="http://schemas.microsoft.com/office/powerpoint/2010/main" val="105202969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ontent Slide - Blue">
  <p:cSld name="Content Slide - Blue">
    <p:bg>
      <p:bgPr>
        <a:blipFill>
          <a:blip r:embed="rId2">
            <a:alphaModFix/>
          </a:blip>
          <a:stretch>
            <a:fillRect/>
          </a:stretch>
        </a:blipFill>
        <a:effectLst/>
      </p:bgPr>
    </p:bg>
    <p:spTree>
      <p:nvGrpSpPr>
        <p:cNvPr id="1" name="Shape 45"/>
        <p:cNvGrpSpPr/>
        <p:nvPr/>
      </p:nvGrpSpPr>
      <p:grpSpPr>
        <a:xfrm>
          <a:off x="0" y="0"/>
          <a:ext cx="0" cy="0"/>
          <a:chOff x="0" y="0"/>
          <a:chExt cx="0" cy="0"/>
        </a:xfrm>
      </p:grpSpPr>
    </p:spTree>
    <p:extLst>
      <p:ext uri="{BB962C8B-B14F-4D97-AF65-F5344CB8AC3E}">
        <p14:creationId xmlns:p14="http://schemas.microsoft.com/office/powerpoint/2010/main" val="20475998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BBD55-48FC-4741-A9CB-732A1A8CD24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563CF13-0EFE-0F48-BC64-DE43F2C5DD5A}"/>
              </a:ext>
            </a:extLst>
          </p:cNvPr>
          <p:cNvSpPr>
            <a:spLocks noGrp="1"/>
          </p:cNvSpPr>
          <p:nvPr>
            <p:ph type="dt" sz="half" idx="10"/>
          </p:nvPr>
        </p:nvSpPr>
        <p:spPr/>
        <p:txBody>
          <a:bodyPr/>
          <a:lstStyle/>
          <a:p>
            <a:fld id="{094A8C38-F305-6F45-B7BC-62FE1CD4F75D}" type="datetimeFigureOut">
              <a:rPr lang="en-US" smtClean="0"/>
              <a:t>3/23/19</a:t>
            </a:fld>
            <a:endParaRPr lang="en-US"/>
          </a:p>
        </p:txBody>
      </p:sp>
      <p:sp>
        <p:nvSpPr>
          <p:cNvPr id="4" name="Footer Placeholder 3">
            <a:extLst>
              <a:ext uri="{FF2B5EF4-FFF2-40B4-BE49-F238E27FC236}">
                <a16:creationId xmlns:a16="http://schemas.microsoft.com/office/drawing/2014/main" id="{A6E5C239-E65B-9441-AAA6-445176CAA7A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4F02844-BBC2-1A4F-A34E-1197FA88DB50}"/>
              </a:ext>
            </a:extLst>
          </p:cNvPr>
          <p:cNvSpPr>
            <a:spLocks noGrp="1"/>
          </p:cNvSpPr>
          <p:nvPr>
            <p:ph type="sldNum" sz="quarter" idx="12"/>
          </p:nvPr>
        </p:nvSpPr>
        <p:spPr/>
        <p:txBody>
          <a:bodyPr/>
          <a:lstStyle/>
          <a:p>
            <a:fld id="{94EA9F6E-A11A-9741-A7EB-16EDAC7EC7EB}" type="slidenum">
              <a:rPr lang="en-US" smtClean="0"/>
              <a:t>‹#›</a:t>
            </a:fld>
            <a:endParaRPr lang="en-US"/>
          </a:p>
        </p:txBody>
      </p:sp>
    </p:spTree>
    <p:extLst>
      <p:ext uri="{BB962C8B-B14F-4D97-AF65-F5344CB8AC3E}">
        <p14:creationId xmlns:p14="http://schemas.microsoft.com/office/powerpoint/2010/main" val="56807287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Slide">
  <p:cSld name="1_Title Slide">
    <p:bg>
      <p:bgPr>
        <a:blipFill>
          <a:blip r:embed="rId2">
            <a:alphaModFix/>
          </a:blip>
          <a:stretch>
            <a:fillRect/>
          </a:stretch>
        </a:blipFill>
        <a:effectLst/>
      </p:bgPr>
    </p:bg>
    <p:spTree>
      <p:nvGrpSpPr>
        <p:cNvPr id="1" name="Shape 174"/>
        <p:cNvGrpSpPr/>
        <p:nvPr/>
      </p:nvGrpSpPr>
      <p:grpSpPr>
        <a:xfrm>
          <a:off x="0" y="0"/>
          <a:ext cx="0" cy="0"/>
          <a:chOff x="0" y="0"/>
          <a:chExt cx="0" cy="0"/>
        </a:xfrm>
      </p:grpSpPr>
      <p:sp>
        <p:nvSpPr>
          <p:cNvPr id="175" name="Google Shape;175;p29"/>
          <p:cNvSpPr txBox="1">
            <a:spLocks noGrp="1"/>
          </p:cNvSpPr>
          <p:nvPr>
            <p:ph type="ctrTitle"/>
          </p:nvPr>
        </p:nvSpPr>
        <p:spPr>
          <a:xfrm>
            <a:off x="1007533" y="1028700"/>
            <a:ext cx="10176800" cy="2672800"/>
          </a:xfrm>
          <a:prstGeom prst="rect">
            <a:avLst/>
          </a:prstGeom>
          <a:noFill/>
          <a:ln>
            <a:noFill/>
          </a:ln>
        </p:spPr>
        <p:txBody>
          <a:bodyPr spcFirstLastPara="1" wrap="square" lIns="0" tIns="0" rIns="0" bIns="0" anchor="ctr" anchorCtr="0"/>
          <a:lstStyle>
            <a:lvl1pPr lvl="0" algn="ctr" rtl="0">
              <a:lnSpc>
                <a:spcPct val="90000"/>
              </a:lnSpc>
              <a:spcBef>
                <a:spcPts val="0"/>
              </a:spcBef>
              <a:spcAft>
                <a:spcPts val="0"/>
              </a:spcAft>
              <a:buClr>
                <a:schemeClr val="lt1"/>
              </a:buClr>
              <a:buSzPts val="4800"/>
              <a:buFont typeface="Arial"/>
              <a:buNone/>
              <a:defRPr sz="64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76" name="Google Shape;176;p29"/>
          <p:cNvSpPr txBox="1">
            <a:spLocks noGrp="1"/>
          </p:cNvSpPr>
          <p:nvPr>
            <p:ph type="subTitle" idx="1"/>
          </p:nvPr>
        </p:nvSpPr>
        <p:spPr>
          <a:xfrm>
            <a:off x="1007533" y="3876361"/>
            <a:ext cx="10176800" cy="856800"/>
          </a:xfrm>
          <a:prstGeom prst="rect">
            <a:avLst/>
          </a:prstGeom>
          <a:noFill/>
          <a:ln>
            <a:noFill/>
          </a:ln>
        </p:spPr>
        <p:txBody>
          <a:bodyPr spcFirstLastPara="1" wrap="square" lIns="0" tIns="0" rIns="0" bIns="0" anchor="ctr" anchorCtr="0"/>
          <a:lstStyle>
            <a:lvl1pPr lvl="0" algn="ctr" rtl="0">
              <a:lnSpc>
                <a:spcPct val="90000"/>
              </a:lnSpc>
              <a:spcBef>
                <a:spcPts val="1333"/>
              </a:spcBef>
              <a:spcAft>
                <a:spcPts val="0"/>
              </a:spcAft>
              <a:buClr>
                <a:schemeClr val="lt1"/>
              </a:buClr>
              <a:buSzPts val="2400"/>
              <a:buNone/>
              <a:defRPr sz="3200">
                <a:solidFill>
                  <a:schemeClr val="lt1"/>
                </a:solidFill>
              </a:defRPr>
            </a:lvl1pPr>
            <a:lvl2pPr lvl="1" algn="ctr" rtl="0">
              <a:lnSpc>
                <a:spcPct val="90000"/>
              </a:lnSpc>
              <a:spcBef>
                <a:spcPts val="667"/>
              </a:spcBef>
              <a:spcAft>
                <a:spcPts val="0"/>
              </a:spcAft>
              <a:buClr>
                <a:srgbClr val="414042"/>
              </a:buClr>
              <a:buSzPts val="2000"/>
              <a:buNone/>
              <a:defRPr sz="2667"/>
            </a:lvl2pPr>
            <a:lvl3pPr lvl="2" algn="ctr" rtl="0">
              <a:lnSpc>
                <a:spcPct val="90000"/>
              </a:lnSpc>
              <a:spcBef>
                <a:spcPts val="667"/>
              </a:spcBef>
              <a:spcAft>
                <a:spcPts val="0"/>
              </a:spcAft>
              <a:buClr>
                <a:srgbClr val="414042"/>
              </a:buClr>
              <a:buSzPts val="1800"/>
              <a:buNone/>
              <a:defRPr sz="2400"/>
            </a:lvl3pPr>
            <a:lvl4pPr lvl="3" algn="ctr" rtl="0">
              <a:lnSpc>
                <a:spcPct val="90000"/>
              </a:lnSpc>
              <a:spcBef>
                <a:spcPts val="667"/>
              </a:spcBef>
              <a:spcAft>
                <a:spcPts val="0"/>
              </a:spcAft>
              <a:buClr>
                <a:srgbClr val="414042"/>
              </a:buClr>
              <a:buSzPts val="1600"/>
              <a:buNone/>
              <a:defRPr sz="2133"/>
            </a:lvl4pPr>
            <a:lvl5pPr lvl="4" algn="ctr" rtl="0">
              <a:lnSpc>
                <a:spcPct val="90000"/>
              </a:lnSpc>
              <a:spcBef>
                <a:spcPts val="667"/>
              </a:spcBef>
              <a:spcAft>
                <a:spcPts val="0"/>
              </a:spcAft>
              <a:buClr>
                <a:srgbClr val="414042"/>
              </a:buClr>
              <a:buSzPts val="1600"/>
              <a:buNone/>
              <a:defRPr sz="2133"/>
            </a:lvl5pPr>
            <a:lvl6pPr lvl="5" algn="ctr" rtl="0">
              <a:lnSpc>
                <a:spcPct val="90000"/>
              </a:lnSpc>
              <a:spcBef>
                <a:spcPts val="667"/>
              </a:spcBef>
              <a:spcAft>
                <a:spcPts val="0"/>
              </a:spcAft>
              <a:buClr>
                <a:schemeClr val="dk1"/>
              </a:buClr>
              <a:buSzPts val="1600"/>
              <a:buNone/>
              <a:defRPr sz="2133"/>
            </a:lvl6pPr>
            <a:lvl7pPr lvl="6" algn="ctr" rtl="0">
              <a:lnSpc>
                <a:spcPct val="90000"/>
              </a:lnSpc>
              <a:spcBef>
                <a:spcPts val="667"/>
              </a:spcBef>
              <a:spcAft>
                <a:spcPts val="0"/>
              </a:spcAft>
              <a:buClr>
                <a:schemeClr val="dk1"/>
              </a:buClr>
              <a:buSzPts val="1600"/>
              <a:buNone/>
              <a:defRPr sz="2133"/>
            </a:lvl7pPr>
            <a:lvl8pPr lvl="7" algn="ctr" rtl="0">
              <a:lnSpc>
                <a:spcPct val="90000"/>
              </a:lnSpc>
              <a:spcBef>
                <a:spcPts val="667"/>
              </a:spcBef>
              <a:spcAft>
                <a:spcPts val="0"/>
              </a:spcAft>
              <a:buClr>
                <a:schemeClr val="dk1"/>
              </a:buClr>
              <a:buSzPts val="1600"/>
              <a:buNone/>
              <a:defRPr sz="2133"/>
            </a:lvl8pPr>
            <a:lvl9pPr lvl="8" algn="ctr" rtl="0">
              <a:lnSpc>
                <a:spcPct val="90000"/>
              </a:lnSpc>
              <a:spcBef>
                <a:spcPts val="667"/>
              </a:spcBef>
              <a:spcAft>
                <a:spcPts val="0"/>
              </a:spcAft>
              <a:buClr>
                <a:schemeClr val="dk1"/>
              </a:buClr>
              <a:buSzPts val="1600"/>
              <a:buNone/>
              <a:defRPr sz="2133"/>
            </a:lvl9pPr>
          </a:lstStyle>
          <a:p>
            <a:endParaRPr/>
          </a:p>
        </p:txBody>
      </p:sp>
      <p:sp>
        <p:nvSpPr>
          <p:cNvPr id="177" name="Google Shape;177;p29"/>
          <p:cNvSpPr txBox="1">
            <a:spLocks noGrp="1"/>
          </p:cNvSpPr>
          <p:nvPr>
            <p:ph type="dt" idx="10"/>
          </p:nvPr>
        </p:nvSpPr>
        <p:spPr>
          <a:xfrm>
            <a:off x="2959608" y="5758045"/>
            <a:ext cx="1335200" cy="366000"/>
          </a:xfrm>
          <a:prstGeom prst="rect">
            <a:avLst/>
          </a:prstGeom>
          <a:noFill/>
          <a:ln>
            <a:noFill/>
          </a:ln>
        </p:spPr>
        <p:txBody>
          <a:bodyPr spcFirstLastPara="1" wrap="square" lIns="0" tIns="0" rIns="0" bIns="0" anchor="ctr" anchorCtr="0"/>
          <a:lstStyle>
            <a:lvl1pPr lvl="0" algn="l" rtl="0">
              <a:lnSpc>
                <a:spcPct val="100000"/>
              </a:lnSpc>
              <a:spcBef>
                <a:spcPts val="0"/>
              </a:spcBef>
              <a:spcAft>
                <a:spcPts val="0"/>
              </a:spcAft>
              <a:buSzPts val="1400"/>
              <a:buNone/>
              <a:defRPr sz="1467">
                <a:solidFill>
                  <a:schemeClr val="lt1"/>
                </a:solidFill>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78" name="Google Shape;178;p29"/>
          <p:cNvSpPr txBox="1">
            <a:spLocks noGrp="1"/>
          </p:cNvSpPr>
          <p:nvPr>
            <p:ph type="ftr" idx="11"/>
          </p:nvPr>
        </p:nvSpPr>
        <p:spPr>
          <a:xfrm>
            <a:off x="4841965" y="5758045"/>
            <a:ext cx="5826000" cy="366000"/>
          </a:xfrm>
          <a:prstGeom prst="rect">
            <a:avLst/>
          </a:prstGeom>
          <a:noFill/>
          <a:ln>
            <a:noFill/>
          </a:ln>
        </p:spPr>
        <p:txBody>
          <a:bodyPr spcFirstLastPara="1" wrap="square" lIns="0" tIns="0" rIns="0" bIns="0" anchor="ctr" anchorCtr="0"/>
          <a:lstStyle>
            <a:lvl1pPr lvl="0" algn="ctr" rtl="0">
              <a:lnSpc>
                <a:spcPct val="100000"/>
              </a:lnSpc>
              <a:spcBef>
                <a:spcPts val="0"/>
              </a:spcBef>
              <a:spcAft>
                <a:spcPts val="0"/>
              </a:spcAft>
              <a:buSzPts val="1400"/>
              <a:buNone/>
              <a:defRPr sz="1467">
                <a:solidFill>
                  <a:schemeClr val="lt1"/>
                </a:solidFill>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79" name="Google Shape;179;p29"/>
          <p:cNvSpPr txBox="1">
            <a:spLocks noGrp="1"/>
          </p:cNvSpPr>
          <p:nvPr>
            <p:ph type="sldNum" idx="12"/>
          </p:nvPr>
        </p:nvSpPr>
        <p:spPr>
          <a:xfrm>
            <a:off x="11131296" y="5758045"/>
            <a:ext cx="624800" cy="366000"/>
          </a:xfrm>
          <a:prstGeom prst="rect">
            <a:avLst/>
          </a:prstGeom>
          <a:noFill/>
          <a:ln>
            <a:noFill/>
          </a:ln>
        </p:spPr>
        <p:txBody>
          <a:bodyPr spcFirstLastPara="1" wrap="square" lIns="0" tIns="0" rIns="0" bIns="0" anchor="ctr" anchorCtr="0">
            <a:noAutofit/>
          </a:bodyPr>
          <a:lstStyle>
            <a:lvl1pPr marL="0" lvl="0" indent="0" algn="r" rtl="0">
              <a:lnSpc>
                <a:spcPct val="100000"/>
              </a:lnSpc>
              <a:spcBef>
                <a:spcPts val="0"/>
              </a:spcBef>
              <a:spcAft>
                <a:spcPts val="0"/>
              </a:spcAft>
              <a:buNone/>
              <a:defRPr sz="1467" b="0" i="0" u="none" strike="noStrike" cap="none">
                <a:solidFill>
                  <a:schemeClr val="lt1"/>
                </a:solidFill>
                <a:latin typeface="Arial"/>
                <a:ea typeface="Arial"/>
                <a:cs typeface="Arial"/>
                <a:sym typeface="Arial"/>
              </a:defRPr>
            </a:lvl1pPr>
            <a:lvl2pPr marL="0" lvl="1" indent="0" algn="r" rtl="0">
              <a:lnSpc>
                <a:spcPct val="100000"/>
              </a:lnSpc>
              <a:spcBef>
                <a:spcPts val="0"/>
              </a:spcBef>
              <a:spcAft>
                <a:spcPts val="0"/>
              </a:spcAft>
              <a:buNone/>
              <a:defRPr sz="1467" b="0" i="0" u="none" strike="noStrike" cap="none">
                <a:solidFill>
                  <a:schemeClr val="lt1"/>
                </a:solidFill>
                <a:latin typeface="Arial"/>
                <a:ea typeface="Arial"/>
                <a:cs typeface="Arial"/>
                <a:sym typeface="Arial"/>
              </a:defRPr>
            </a:lvl2pPr>
            <a:lvl3pPr marL="0" lvl="2" indent="0" algn="r" rtl="0">
              <a:lnSpc>
                <a:spcPct val="100000"/>
              </a:lnSpc>
              <a:spcBef>
                <a:spcPts val="0"/>
              </a:spcBef>
              <a:spcAft>
                <a:spcPts val="0"/>
              </a:spcAft>
              <a:buNone/>
              <a:defRPr sz="1467" b="0" i="0" u="none" strike="noStrike" cap="none">
                <a:solidFill>
                  <a:schemeClr val="lt1"/>
                </a:solidFill>
                <a:latin typeface="Arial"/>
                <a:ea typeface="Arial"/>
                <a:cs typeface="Arial"/>
                <a:sym typeface="Arial"/>
              </a:defRPr>
            </a:lvl3pPr>
            <a:lvl4pPr marL="0" lvl="3" indent="0" algn="r" rtl="0">
              <a:lnSpc>
                <a:spcPct val="100000"/>
              </a:lnSpc>
              <a:spcBef>
                <a:spcPts val="0"/>
              </a:spcBef>
              <a:spcAft>
                <a:spcPts val="0"/>
              </a:spcAft>
              <a:buNone/>
              <a:defRPr sz="1467" b="0" i="0" u="none" strike="noStrike" cap="none">
                <a:solidFill>
                  <a:schemeClr val="lt1"/>
                </a:solidFill>
                <a:latin typeface="Arial"/>
                <a:ea typeface="Arial"/>
                <a:cs typeface="Arial"/>
                <a:sym typeface="Arial"/>
              </a:defRPr>
            </a:lvl4pPr>
            <a:lvl5pPr marL="0" lvl="4" indent="0" algn="r" rtl="0">
              <a:lnSpc>
                <a:spcPct val="100000"/>
              </a:lnSpc>
              <a:spcBef>
                <a:spcPts val="0"/>
              </a:spcBef>
              <a:spcAft>
                <a:spcPts val="0"/>
              </a:spcAft>
              <a:buNone/>
              <a:defRPr sz="1467" b="0" i="0" u="none" strike="noStrike" cap="none">
                <a:solidFill>
                  <a:schemeClr val="lt1"/>
                </a:solidFill>
                <a:latin typeface="Arial"/>
                <a:ea typeface="Arial"/>
                <a:cs typeface="Arial"/>
                <a:sym typeface="Arial"/>
              </a:defRPr>
            </a:lvl5pPr>
            <a:lvl6pPr marL="0" lvl="5" indent="0" algn="r" rtl="0">
              <a:lnSpc>
                <a:spcPct val="100000"/>
              </a:lnSpc>
              <a:spcBef>
                <a:spcPts val="0"/>
              </a:spcBef>
              <a:spcAft>
                <a:spcPts val="0"/>
              </a:spcAft>
              <a:buNone/>
              <a:defRPr sz="1467" b="0" i="0" u="none" strike="noStrike" cap="none">
                <a:solidFill>
                  <a:schemeClr val="lt1"/>
                </a:solidFill>
                <a:latin typeface="Arial"/>
                <a:ea typeface="Arial"/>
                <a:cs typeface="Arial"/>
                <a:sym typeface="Arial"/>
              </a:defRPr>
            </a:lvl6pPr>
            <a:lvl7pPr marL="0" lvl="6" indent="0" algn="r" rtl="0">
              <a:lnSpc>
                <a:spcPct val="100000"/>
              </a:lnSpc>
              <a:spcBef>
                <a:spcPts val="0"/>
              </a:spcBef>
              <a:spcAft>
                <a:spcPts val="0"/>
              </a:spcAft>
              <a:buNone/>
              <a:defRPr sz="1467" b="0" i="0" u="none" strike="noStrike" cap="none">
                <a:solidFill>
                  <a:schemeClr val="lt1"/>
                </a:solidFill>
                <a:latin typeface="Arial"/>
                <a:ea typeface="Arial"/>
                <a:cs typeface="Arial"/>
                <a:sym typeface="Arial"/>
              </a:defRPr>
            </a:lvl7pPr>
            <a:lvl8pPr marL="0" lvl="7" indent="0" algn="r" rtl="0">
              <a:lnSpc>
                <a:spcPct val="100000"/>
              </a:lnSpc>
              <a:spcBef>
                <a:spcPts val="0"/>
              </a:spcBef>
              <a:spcAft>
                <a:spcPts val="0"/>
              </a:spcAft>
              <a:buNone/>
              <a:defRPr sz="1467" b="0" i="0" u="none" strike="noStrike" cap="none">
                <a:solidFill>
                  <a:schemeClr val="lt1"/>
                </a:solidFill>
                <a:latin typeface="Arial"/>
                <a:ea typeface="Arial"/>
                <a:cs typeface="Arial"/>
                <a:sym typeface="Arial"/>
              </a:defRPr>
            </a:lvl8pPr>
            <a:lvl9pPr marL="0" lvl="8" indent="0" algn="r" rtl="0">
              <a:lnSpc>
                <a:spcPct val="100000"/>
              </a:lnSpc>
              <a:spcBef>
                <a:spcPts val="0"/>
              </a:spcBef>
              <a:spcAft>
                <a:spcPts val="0"/>
              </a:spcAft>
              <a:buNone/>
              <a:defRPr sz="1467" b="0" i="0" u="none" strike="noStrike" cap="none">
                <a:solidFill>
                  <a:schemeClr val="lt1"/>
                </a:solidFill>
                <a:latin typeface="Arial"/>
                <a:ea typeface="Arial"/>
                <a:cs typeface="Arial"/>
                <a:sym typeface="Arial"/>
              </a:defRPr>
            </a:lvl9pPr>
          </a:lstStyle>
          <a:p>
            <a:fld id="{00000000-1234-1234-1234-123412341234}" type="slidenum">
              <a:rPr lang="en-US" smtClean="0"/>
              <a:pPr/>
              <a:t>‹#›</a:t>
            </a:fld>
            <a:endParaRPr lang="en-US"/>
          </a:p>
        </p:txBody>
      </p:sp>
      <p:pic>
        <p:nvPicPr>
          <p:cNvPr id="180" name="Google Shape;180;p29"/>
          <p:cNvPicPr preferRelativeResize="0"/>
          <p:nvPr/>
        </p:nvPicPr>
        <p:blipFill rotWithShape="1">
          <a:blip r:embed="rId3">
            <a:alphaModFix/>
          </a:blip>
          <a:srcRect l="24276" t="-29533"/>
          <a:stretch/>
        </p:blipFill>
        <p:spPr>
          <a:xfrm>
            <a:off x="2959609" y="5877985"/>
            <a:ext cx="9232391" cy="633399"/>
          </a:xfrm>
          <a:prstGeom prst="rect">
            <a:avLst/>
          </a:prstGeom>
          <a:noFill/>
          <a:ln>
            <a:noFill/>
          </a:ln>
        </p:spPr>
      </p:pic>
      <p:sp>
        <p:nvSpPr>
          <p:cNvPr id="181" name="Google Shape;181;p29"/>
          <p:cNvSpPr txBox="1">
            <a:spLocks noGrp="1"/>
          </p:cNvSpPr>
          <p:nvPr>
            <p:ph type="body" idx="2"/>
          </p:nvPr>
        </p:nvSpPr>
        <p:spPr>
          <a:xfrm>
            <a:off x="1007533" y="4905916"/>
            <a:ext cx="10176800" cy="593200"/>
          </a:xfrm>
          <a:prstGeom prst="rect">
            <a:avLst/>
          </a:prstGeom>
          <a:noFill/>
          <a:ln>
            <a:noFill/>
          </a:ln>
        </p:spPr>
        <p:txBody>
          <a:bodyPr spcFirstLastPara="1" wrap="square" lIns="0" tIns="0" rIns="0" bIns="0" anchor="ctr" anchorCtr="0"/>
          <a:lstStyle>
            <a:lvl1pPr marL="609585" lvl="0" indent="-304792" algn="ctr" rtl="0">
              <a:lnSpc>
                <a:spcPct val="90000"/>
              </a:lnSpc>
              <a:spcBef>
                <a:spcPts val="1333"/>
              </a:spcBef>
              <a:spcAft>
                <a:spcPts val="0"/>
              </a:spcAft>
              <a:buClr>
                <a:schemeClr val="lt1"/>
              </a:buClr>
              <a:buSzPts val="1100"/>
              <a:buNone/>
              <a:defRPr sz="1467">
                <a:solidFill>
                  <a:schemeClr val="lt1"/>
                </a:solidFill>
              </a:defRPr>
            </a:lvl1pPr>
            <a:lvl2pPr marL="1219170" lvl="1" indent="-397923" algn="l" rtl="0">
              <a:lnSpc>
                <a:spcPct val="90000"/>
              </a:lnSpc>
              <a:spcBef>
                <a:spcPts val="667"/>
              </a:spcBef>
              <a:spcAft>
                <a:spcPts val="0"/>
              </a:spcAft>
              <a:buClr>
                <a:schemeClr val="lt1"/>
              </a:buClr>
              <a:buSzPts val="1100"/>
              <a:buChar char="•"/>
              <a:defRPr sz="1467">
                <a:solidFill>
                  <a:schemeClr val="lt1"/>
                </a:solidFill>
              </a:defRPr>
            </a:lvl2pPr>
            <a:lvl3pPr marL="1828754" lvl="2" indent="-397923" algn="l" rtl="0">
              <a:lnSpc>
                <a:spcPct val="90000"/>
              </a:lnSpc>
              <a:spcBef>
                <a:spcPts val="667"/>
              </a:spcBef>
              <a:spcAft>
                <a:spcPts val="0"/>
              </a:spcAft>
              <a:buClr>
                <a:schemeClr val="lt1"/>
              </a:buClr>
              <a:buSzPts val="1100"/>
              <a:buChar char="•"/>
              <a:defRPr sz="1467">
                <a:solidFill>
                  <a:schemeClr val="lt1"/>
                </a:solidFill>
              </a:defRPr>
            </a:lvl3pPr>
            <a:lvl4pPr marL="2438339" lvl="3" indent="-397923" algn="l" rtl="0">
              <a:lnSpc>
                <a:spcPct val="90000"/>
              </a:lnSpc>
              <a:spcBef>
                <a:spcPts val="667"/>
              </a:spcBef>
              <a:spcAft>
                <a:spcPts val="0"/>
              </a:spcAft>
              <a:buClr>
                <a:schemeClr val="lt1"/>
              </a:buClr>
              <a:buSzPts val="1100"/>
              <a:buChar char="•"/>
              <a:defRPr sz="1467">
                <a:solidFill>
                  <a:schemeClr val="lt1"/>
                </a:solidFill>
              </a:defRPr>
            </a:lvl4pPr>
            <a:lvl5pPr marL="3047924" lvl="4" indent="-397923" algn="l" rtl="0">
              <a:lnSpc>
                <a:spcPct val="90000"/>
              </a:lnSpc>
              <a:spcBef>
                <a:spcPts val="667"/>
              </a:spcBef>
              <a:spcAft>
                <a:spcPts val="0"/>
              </a:spcAft>
              <a:buClr>
                <a:schemeClr val="lt1"/>
              </a:buClr>
              <a:buSzPts val="1100"/>
              <a:buChar char="•"/>
              <a:defRPr sz="1467">
                <a:solidFill>
                  <a:schemeClr val="lt1"/>
                </a:solidFill>
              </a:defRPr>
            </a:lvl5pPr>
            <a:lvl6pPr marL="3657509" lvl="5" indent="-457189" algn="l" rtl="0">
              <a:lnSpc>
                <a:spcPct val="90000"/>
              </a:lnSpc>
              <a:spcBef>
                <a:spcPts val="667"/>
              </a:spcBef>
              <a:spcAft>
                <a:spcPts val="0"/>
              </a:spcAft>
              <a:buClr>
                <a:schemeClr val="dk1"/>
              </a:buClr>
              <a:buSzPts val="1800"/>
              <a:buChar char="•"/>
              <a:defRPr/>
            </a:lvl6pPr>
            <a:lvl7pPr marL="4267093" lvl="6" indent="-457189" algn="l" rtl="0">
              <a:lnSpc>
                <a:spcPct val="90000"/>
              </a:lnSpc>
              <a:spcBef>
                <a:spcPts val="667"/>
              </a:spcBef>
              <a:spcAft>
                <a:spcPts val="0"/>
              </a:spcAft>
              <a:buClr>
                <a:schemeClr val="dk1"/>
              </a:buClr>
              <a:buSzPts val="1800"/>
              <a:buChar char="•"/>
              <a:defRPr/>
            </a:lvl7pPr>
            <a:lvl8pPr marL="4876678" lvl="7" indent="-457189" algn="l" rtl="0">
              <a:lnSpc>
                <a:spcPct val="90000"/>
              </a:lnSpc>
              <a:spcBef>
                <a:spcPts val="667"/>
              </a:spcBef>
              <a:spcAft>
                <a:spcPts val="0"/>
              </a:spcAft>
              <a:buClr>
                <a:schemeClr val="dk1"/>
              </a:buClr>
              <a:buSzPts val="1800"/>
              <a:buChar char="•"/>
              <a:defRPr/>
            </a:lvl8pPr>
            <a:lvl9pPr marL="5486263" lvl="8" indent="-457189" algn="l" rtl="0">
              <a:lnSpc>
                <a:spcPct val="90000"/>
              </a:lnSpc>
              <a:spcBef>
                <a:spcPts val="667"/>
              </a:spcBef>
              <a:spcAft>
                <a:spcPts val="0"/>
              </a:spcAft>
              <a:buClr>
                <a:schemeClr val="dk1"/>
              </a:buClr>
              <a:buSzPts val="1800"/>
              <a:buChar char="•"/>
              <a:defRPr/>
            </a:lvl9pPr>
          </a:lstStyle>
          <a:p>
            <a:endParaRPr/>
          </a:p>
        </p:txBody>
      </p:sp>
      <p:pic>
        <p:nvPicPr>
          <p:cNvPr id="182" name="Google Shape;182;p29"/>
          <p:cNvPicPr preferRelativeResize="0"/>
          <p:nvPr/>
        </p:nvPicPr>
        <p:blipFill rotWithShape="1">
          <a:blip r:embed="rId4">
            <a:alphaModFix/>
          </a:blip>
          <a:srcRect/>
          <a:stretch/>
        </p:blipFill>
        <p:spPr>
          <a:xfrm>
            <a:off x="466675" y="6001014"/>
            <a:ext cx="2197011" cy="498341"/>
          </a:xfrm>
          <a:prstGeom prst="rect">
            <a:avLst/>
          </a:prstGeom>
          <a:noFill/>
          <a:ln>
            <a:noFill/>
          </a:ln>
        </p:spPr>
      </p:pic>
    </p:spTree>
    <p:extLst>
      <p:ext uri="{BB962C8B-B14F-4D97-AF65-F5344CB8AC3E}">
        <p14:creationId xmlns:p14="http://schemas.microsoft.com/office/powerpoint/2010/main" val="228923726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ontent Slide - Purple" type="title">
  <p:cSld name="Content Slide - Purple">
    <p:bg>
      <p:bgPr>
        <a:blipFill>
          <a:blip r:embed="rId2">
            <a:alphaModFix/>
          </a:blip>
          <a:stretch>
            <a:fillRect/>
          </a:stretch>
        </a:blipFill>
        <a:effectLst/>
      </p:bgPr>
    </p:bg>
    <p:spTree>
      <p:nvGrpSpPr>
        <p:cNvPr id="1" name="Shape 44"/>
        <p:cNvGrpSpPr/>
        <p:nvPr/>
      </p:nvGrpSpPr>
      <p:grpSpPr>
        <a:xfrm>
          <a:off x="0" y="0"/>
          <a:ext cx="0" cy="0"/>
          <a:chOff x="0" y="0"/>
          <a:chExt cx="0" cy="0"/>
        </a:xfrm>
      </p:grpSpPr>
    </p:spTree>
    <p:extLst>
      <p:ext uri="{BB962C8B-B14F-4D97-AF65-F5344CB8AC3E}">
        <p14:creationId xmlns:p14="http://schemas.microsoft.com/office/powerpoint/2010/main" val="105629972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3. Blue - Blank">
  <p:cSld name="3. Blue - Blank">
    <p:bg>
      <p:bgPr>
        <a:blipFill>
          <a:blip r:embed="rId2">
            <a:alphaModFix/>
          </a:blip>
          <a:stretch>
            <a:fillRect/>
          </a:stretch>
        </a:blipFill>
        <a:effectLst/>
      </p:bgPr>
    </p:bg>
    <p:spTree>
      <p:nvGrpSpPr>
        <p:cNvPr id="1" name="Shape 91"/>
        <p:cNvGrpSpPr/>
        <p:nvPr/>
      </p:nvGrpSpPr>
      <p:grpSpPr>
        <a:xfrm>
          <a:off x="0" y="0"/>
          <a:ext cx="0" cy="0"/>
          <a:chOff x="0" y="0"/>
          <a:chExt cx="0" cy="0"/>
        </a:xfrm>
      </p:grpSpPr>
    </p:spTree>
    <p:extLst>
      <p:ext uri="{BB962C8B-B14F-4D97-AF65-F5344CB8AC3E}">
        <p14:creationId xmlns:p14="http://schemas.microsoft.com/office/powerpoint/2010/main" val="29947542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1. Purple - Blank">
  <p:cSld name="1. Purple - Blank">
    <p:bg>
      <p:bgPr>
        <a:blipFill>
          <a:blip r:embed="rId2">
            <a:alphaModFix/>
          </a:blip>
          <a:stretch>
            <a:fillRect/>
          </a:stretch>
        </a:blipFill>
        <a:effectLst/>
      </p:bgPr>
    </p:bg>
    <p:spTree>
      <p:nvGrpSpPr>
        <p:cNvPr id="1" name="Shape 58"/>
        <p:cNvGrpSpPr/>
        <p:nvPr/>
      </p:nvGrpSpPr>
      <p:grpSpPr>
        <a:xfrm>
          <a:off x="0" y="0"/>
          <a:ext cx="0" cy="0"/>
          <a:chOff x="0" y="0"/>
          <a:chExt cx="0" cy="0"/>
        </a:xfrm>
      </p:grpSpPr>
    </p:spTree>
    <p:extLst>
      <p:ext uri="{BB962C8B-B14F-4D97-AF65-F5344CB8AC3E}">
        <p14:creationId xmlns:p14="http://schemas.microsoft.com/office/powerpoint/2010/main" val="142972628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5. Green - Blank">
  <p:cSld name="5. Green - Blank">
    <p:bg>
      <p:bgPr>
        <a:blipFill>
          <a:blip r:embed="rId2">
            <a:alphaModFix/>
          </a:blip>
          <a:stretch>
            <a:fillRect/>
          </a:stretch>
        </a:blipFill>
        <a:effectLst/>
      </p:bgPr>
    </p:bg>
    <p:spTree>
      <p:nvGrpSpPr>
        <p:cNvPr id="1" name="Shape 124"/>
        <p:cNvGrpSpPr/>
        <p:nvPr/>
      </p:nvGrpSpPr>
      <p:grpSpPr>
        <a:xfrm>
          <a:off x="0" y="0"/>
          <a:ext cx="0" cy="0"/>
          <a:chOff x="0" y="0"/>
          <a:chExt cx="0" cy="0"/>
        </a:xfrm>
      </p:grpSpPr>
    </p:spTree>
    <p:extLst>
      <p:ext uri="{BB962C8B-B14F-4D97-AF65-F5344CB8AC3E}">
        <p14:creationId xmlns:p14="http://schemas.microsoft.com/office/powerpoint/2010/main" val="264489041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ontent Slide - Green">
  <p:cSld name="Content Slide - Green">
    <p:bg>
      <p:bgPr>
        <a:blipFill>
          <a:blip r:embed="rId2">
            <a:alphaModFix/>
          </a:blip>
          <a:stretch>
            <a:fillRect/>
          </a:stretch>
        </a:blipFill>
        <a:effectLst/>
      </p:bgPr>
    </p:bg>
    <p:spTree>
      <p:nvGrpSpPr>
        <p:cNvPr id="1" name="Shape 163"/>
        <p:cNvGrpSpPr/>
        <p:nvPr/>
      </p:nvGrpSpPr>
      <p:grpSpPr>
        <a:xfrm>
          <a:off x="0" y="0"/>
          <a:ext cx="0" cy="0"/>
          <a:chOff x="0" y="0"/>
          <a:chExt cx="0" cy="0"/>
        </a:xfrm>
      </p:grpSpPr>
    </p:spTree>
    <p:extLst>
      <p:ext uri="{BB962C8B-B14F-4D97-AF65-F5344CB8AC3E}">
        <p14:creationId xmlns:p14="http://schemas.microsoft.com/office/powerpoint/2010/main" val="6069191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94A8C38-F305-6F45-B7BC-62FE1CD4F75D}" type="datetimeFigureOut">
              <a:rPr lang="en-US" smtClean="0"/>
              <a:t>3/22/19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4EA9F6E-A11A-9741-A7EB-16EDAC7EC7EB}" type="slidenum">
              <a:rPr lang="en-US" smtClean="0"/>
              <a:t>‹#›</a:t>
            </a:fld>
            <a:endParaRPr lang="en-US"/>
          </a:p>
        </p:txBody>
      </p:sp>
    </p:spTree>
    <p:extLst>
      <p:ext uri="{BB962C8B-B14F-4D97-AF65-F5344CB8AC3E}">
        <p14:creationId xmlns:p14="http://schemas.microsoft.com/office/powerpoint/2010/main" val="10580418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094A8C38-F305-6F45-B7BC-62FE1CD4F75D}" type="datetimeFigureOut">
              <a:rPr lang="en-US" smtClean="0"/>
              <a:t>3/22/19</a:t>
            </a:fld>
            <a:endParaRPr lang="en-US"/>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94EA9F6E-A11A-9741-A7EB-16EDAC7EC7EB}" type="slidenum">
              <a:rPr lang="en-US" smtClean="0"/>
              <a:t>‹#›</a:t>
            </a:fld>
            <a:endParaRPr lang="en-US"/>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extLst>
      <p:ext uri="{BB962C8B-B14F-4D97-AF65-F5344CB8AC3E}">
        <p14:creationId xmlns:p14="http://schemas.microsoft.com/office/powerpoint/2010/main" val="4243070404"/>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94A8C38-F305-6F45-B7BC-62FE1CD4F75D}" type="datetimeFigureOut">
              <a:rPr lang="en-US" smtClean="0"/>
              <a:t>3/22/19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4EA9F6E-A11A-9741-A7EB-16EDAC7EC7EB}" type="slidenum">
              <a:rPr lang="en-US" smtClean="0"/>
              <a:t>‹#›</a:t>
            </a:fld>
            <a:endParaRPr lang="en-US"/>
          </a:p>
        </p:txBody>
      </p:sp>
    </p:spTree>
    <p:extLst>
      <p:ext uri="{BB962C8B-B14F-4D97-AF65-F5344CB8AC3E}">
        <p14:creationId xmlns:p14="http://schemas.microsoft.com/office/powerpoint/2010/main" val="34793881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94A8C38-F305-6F45-B7BC-62FE1CD4F75D}" type="datetimeFigureOut">
              <a:rPr lang="en-US" smtClean="0"/>
              <a:t>3/22/19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4EA9F6E-A11A-9741-A7EB-16EDAC7EC7EB}" type="slidenum">
              <a:rPr lang="en-US" smtClean="0"/>
              <a:t>‹#›</a:t>
            </a:fld>
            <a:endParaRPr lang="en-US"/>
          </a:p>
        </p:txBody>
      </p:sp>
    </p:spTree>
    <p:extLst>
      <p:ext uri="{BB962C8B-B14F-4D97-AF65-F5344CB8AC3E}">
        <p14:creationId xmlns:p14="http://schemas.microsoft.com/office/powerpoint/2010/main" val="2983658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94A8C38-F305-6F45-B7BC-62FE1CD4F75D}" type="datetimeFigureOut">
              <a:rPr lang="en-US" smtClean="0"/>
              <a:t>3/22/19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4EA9F6E-A11A-9741-A7EB-16EDAC7EC7EB}" type="slidenum">
              <a:rPr lang="en-US" smtClean="0"/>
              <a:t>‹#›</a:t>
            </a:fld>
            <a:endParaRPr lang="en-US"/>
          </a:p>
        </p:txBody>
      </p:sp>
    </p:spTree>
    <p:extLst>
      <p:ext uri="{BB962C8B-B14F-4D97-AF65-F5344CB8AC3E}">
        <p14:creationId xmlns:p14="http://schemas.microsoft.com/office/powerpoint/2010/main" val="21012074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94A8C38-F305-6F45-B7BC-62FE1CD4F75D}" type="datetimeFigureOut">
              <a:rPr lang="en-US" smtClean="0"/>
              <a:t>3/22/19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4EA9F6E-A11A-9741-A7EB-16EDAC7EC7EB}" type="slidenum">
              <a:rPr lang="en-US" smtClean="0"/>
              <a:t>‹#›</a:t>
            </a:fld>
            <a:endParaRPr lang="en-US"/>
          </a:p>
        </p:txBody>
      </p:sp>
    </p:spTree>
    <p:extLst>
      <p:ext uri="{BB962C8B-B14F-4D97-AF65-F5344CB8AC3E}">
        <p14:creationId xmlns:p14="http://schemas.microsoft.com/office/powerpoint/2010/main" val="19474104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094A8C38-F305-6F45-B7BC-62FE1CD4F75D}" type="datetimeFigureOut">
              <a:rPr lang="en-US" smtClean="0"/>
              <a:t>3/22/19</a:t>
            </a:fld>
            <a:endParaRPr lang="en-US"/>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94EA9F6E-A11A-9741-A7EB-16EDAC7EC7EB}" type="slidenum">
              <a:rPr lang="en-US" smtClean="0"/>
              <a:t>‹#›</a:t>
            </a:fld>
            <a:endParaRPr lang="en-US"/>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3682070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094A8C38-F305-6F45-B7BC-62FE1CD4F75D}" type="datetimeFigureOut">
              <a:rPr lang="en-US" smtClean="0"/>
              <a:t>3/22/19</a:t>
            </a:fld>
            <a:endParaRPr lang="en-US"/>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94EA9F6E-A11A-9741-A7EB-16EDAC7EC7EB}" type="slidenum">
              <a:rPr lang="en-US" smtClean="0"/>
              <a:t>‹#›</a:t>
            </a:fld>
            <a:endParaRPr lang="en-US"/>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174372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094A8C38-F305-6F45-B7BC-62FE1CD4F75D}" type="datetimeFigureOut">
              <a:rPr lang="en-US" smtClean="0"/>
              <a:t>3/22/19</a:t>
            </a:fld>
            <a:endParaRPr lang="en-US"/>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94EA9F6E-A11A-9741-A7EB-16EDAC7EC7EB}" type="slidenum">
              <a:rPr lang="en-US" smtClean="0"/>
              <a:t>‹#›</a:t>
            </a:fld>
            <a:endParaRPr lang="en-US"/>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661235174"/>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 id="2147483707" r:id="rId12"/>
    <p:sldLayoutId id="2147483714" r:id="rId13"/>
    <p:sldLayoutId id="2147483708" r:id="rId14"/>
    <p:sldLayoutId id="2147483709" r:id="rId15"/>
    <p:sldLayoutId id="2147483710" r:id="rId16"/>
    <p:sldLayoutId id="2147483711" r:id="rId17"/>
    <p:sldLayoutId id="2147483712" r:id="rId18"/>
    <p:sldLayoutId id="2147483713" r:id="rId19"/>
  </p:sldLayoutIdLst>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8" Type="http://schemas.openxmlformats.org/officeDocument/2006/relationships/hyperlink" Target="https://www.slideshare.net/aniltj/blockchain-security-and-privacy" TargetMode="External"/><Relationship Id="rId3" Type="http://schemas.openxmlformats.org/officeDocument/2006/relationships/image" Target="../media/image20.png"/><Relationship Id="rId7" Type="http://schemas.openxmlformats.org/officeDocument/2006/relationships/hyperlink" Target="https://creativecommons.org/licenses/by-nc-sa/4.0/" TargetMode="External"/><Relationship Id="rId2" Type="http://schemas.openxmlformats.org/officeDocument/2006/relationships/notesSlide" Target="../notesSlides/notesSlide8.xml"/><Relationship Id="rId1" Type="http://schemas.openxmlformats.org/officeDocument/2006/relationships/slideLayout" Target="../slideLayouts/slideLayout1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16.xml"/><Relationship Id="rId4" Type="http://schemas.openxmlformats.org/officeDocument/2006/relationships/hyperlink" Target="http://people.csail.mit.edu/silvio/Selected%20Scientific%20Papers/Proof%20Systems/The_Knowledge_Complexity_Of_Interactive_Proof_Systems.pdf"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12.xml"/><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12.xml"/><Relationship Id="rId5" Type="http://schemas.openxmlformats.org/officeDocument/2006/relationships/image" Target="../media/image20.png"/><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12.xml"/><Relationship Id="rId5" Type="http://schemas.openxmlformats.org/officeDocument/2006/relationships/image" Target="../media/image29.png"/><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1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3.xml"/><Relationship Id="rId1" Type="http://schemas.openxmlformats.org/officeDocument/2006/relationships/slideLayout" Target="../slideLayouts/slideLayout18.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41.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34.xml"/><Relationship Id="rId1" Type="http://schemas.openxmlformats.org/officeDocument/2006/relationships/slideLayout" Target="../slideLayouts/slideLayout18.xml"/><Relationship Id="rId4" Type="http://schemas.openxmlformats.org/officeDocument/2006/relationships/image" Target="../media/image43.png"/></Relationships>
</file>

<file path=ppt/slides/_rels/slide42.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hyperlink" Target="https://wiki.hyperledger.org/" TargetMode="External"/><Relationship Id="rId3" Type="http://schemas.openxmlformats.org/officeDocument/2006/relationships/image" Target="../media/image44.png"/><Relationship Id="rId7" Type="http://schemas.openxmlformats.org/officeDocument/2006/relationships/hyperlink" Target="https://identity.linuxfoundation.org/" TargetMode="External"/><Relationship Id="rId12" Type="http://schemas.openxmlformats.org/officeDocument/2006/relationships/image" Target="../media/image48.png"/><Relationship Id="rId2" Type="http://schemas.openxmlformats.org/officeDocument/2006/relationships/notesSlide" Target="../notesSlides/notesSlide35.xml"/><Relationship Id="rId16" Type="http://schemas.openxmlformats.org/officeDocument/2006/relationships/image" Target="../media/image50.png"/><Relationship Id="rId1" Type="http://schemas.openxmlformats.org/officeDocument/2006/relationships/slideLayout" Target="../slideLayouts/slideLayout18.xml"/><Relationship Id="rId6" Type="http://schemas.openxmlformats.org/officeDocument/2006/relationships/image" Target="../media/image45.png"/><Relationship Id="rId11" Type="http://schemas.openxmlformats.org/officeDocument/2006/relationships/hyperlink" Target="https://chat.hyperledger.org/" TargetMode="External"/><Relationship Id="rId5" Type="http://schemas.openxmlformats.org/officeDocument/2006/relationships/hyperlink" Target="https://lists.hyperledger.org/" TargetMode="External"/><Relationship Id="rId15" Type="http://schemas.openxmlformats.org/officeDocument/2006/relationships/hyperlink" Target="https://github.com/hyperledger" TargetMode="External"/><Relationship Id="rId10" Type="http://schemas.openxmlformats.org/officeDocument/2006/relationships/image" Target="../media/image47.png"/><Relationship Id="rId4" Type="http://schemas.openxmlformats.org/officeDocument/2006/relationships/hyperlink" Target="https://wiki.hyperledger.org/community/hyperledger-project-code-of-conduct" TargetMode="External"/><Relationship Id="rId9" Type="http://schemas.openxmlformats.org/officeDocument/2006/relationships/hyperlink" Target="https://jira.hyperledger.org/" TargetMode="External"/><Relationship Id="rId14" Type="http://schemas.openxmlformats.org/officeDocument/2006/relationships/image" Target="../media/image49.png"/></Relationships>
</file>

<file path=ppt/slides/_rels/slide43.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notesSlide" Target="../notesSlides/notesSlide36.xml"/><Relationship Id="rId1" Type="http://schemas.openxmlformats.org/officeDocument/2006/relationships/slideLayout" Target="../slideLayouts/slideLayout19.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 Id="rId9" Type="http://schemas.openxmlformats.org/officeDocument/2006/relationships/image" Target="../media/image57.png"/></Relationships>
</file>

<file path=ppt/slides/_rels/slide44.xml.rels><?xml version="1.0" encoding="UTF-8" standalone="yes"?>
<Relationships xmlns="http://schemas.openxmlformats.org/package/2006/relationships"><Relationship Id="rId3" Type="http://schemas.openxmlformats.org/officeDocument/2006/relationships/hyperlink" Target="https://wiki.hyperledger.org/projects/indy" TargetMode="External"/><Relationship Id="rId2" Type="http://schemas.openxmlformats.org/officeDocument/2006/relationships/notesSlide" Target="../notesSlides/notesSlide37.xml"/><Relationship Id="rId1" Type="http://schemas.openxmlformats.org/officeDocument/2006/relationships/slideLayout" Target="../slideLayouts/slideLayout18.xml"/><Relationship Id="rId5" Type="http://schemas.openxmlformats.org/officeDocument/2006/relationships/image" Target="../media/image43.png"/><Relationship Id="rId4" Type="http://schemas.openxmlformats.org/officeDocument/2006/relationships/image" Target="../media/image42.jpg"/></Relationships>
</file>

<file path=ppt/slides/_rels/slide45.xml.rels><?xml version="1.0" encoding="UTF-8" standalone="yes"?>
<Relationships xmlns="http://schemas.openxmlformats.org/package/2006/relationships"><Relationship Id="rId3" Type="http://schemas.openxmlformats.org/officeDocument/2006/relationships/hyperlink" Target="https://zoom.us/j/hyperledger-community" TargetMode="External"/><Relationship Id="rId2" Type="http://schemas.openxmlformats.org/officeDocument/2006/relationships/notesSlide" Target="../notesSlides/notesSlide38.xml"/><Relationship Id="rId1" Type="http://schemas.openxmlformats.org/officeDocument/2006/relationships/slideLayout" Target="../slideLayouts/slideLayout18.xml"/><Relationship Id="rId5" Type="http://schemas.openxmlformats.org/officeDocument/2006/relationships/image" Target="../media/image43.png"/><Relationship Id="rId4" Type="http://schemas.openxmlformats.org/officeDocument/2006/relationships/image" Target="../media/image42.jpg"/></Relationships>
</file>

<file path=ppt/slides/_rels/slide46.xml.rels><?xml version="1.0" encoding="UTF-8" standalone="yes"?>
<Relationships xmlns="http://schemas.openxmlformats.org/package/2006/relationships"><Relationship Id="rId3" Type="http://schemas.openxmlformats.org/officeDocument/2006/relationships/hyperlink" Target="https://zoom.us/j/856588081" TargetMode="External"/><Relationship Id="rId2" Type="http://schemas.openxmlformats.org/officeDocument/2006/relationships/notesSlide" Target="../notesSlides/notesSlide39.xml"/><Relationship Id="rId1" Type="http://schemas.openxmlformats.org/officeDocument/2006/relationships/slideLayout" Target="../slideLayouts/slideLayout18.xml"/><Relationship Id="rId5" Type="http://schemas.openxmlformats.org/officeDocument/2006/relationships/image" Target="../media/image43.png"/><Relationship Id="rId4" Type="http://schemas.openxmlformats.org/officeDocument/2006/relationships/image" Target="../media/image42.jpg"/></Relationships>
</file>

<file path=ppt/slides/_rels/slide47.xml.rels><?xml version="1.0" encoding="UTF-8" standalone="yes"?>
<Relationships xmlns="http://schemas.openxmlformats.org/package/2006/relationships"><Relationship Id="rId3" Type="http://schemas.openxmlformats.org/officeDocument/2006/relationships/hyperlink" Target="https://github.com/hyperledger/indy-hipe" TargetMode="External"/><Relationship Id="rId2" Type="http://schemas.openxmlformats.org/officeDocument/2006/relationships/notesSlide" Target="../notesSlides/notesSlide40.xml"/><Relationship Id="rId1" Type="http://schemas.openxmlformats.org/officeDocument/2006/relationships/slideLayout" Target="../slideLayouts/slideLayout18.xml"/><Relationship Id="rId5" Type="http://schemas.openxmlformats.org/officeDocument/2006/relationships/image" Target="../media/image43.png"/><Relationship Id="rId4" Type="http://schemas.openxmlformats.org/officeDocument/2006/relationships/image" Target="../media/image42.jpg"/></Relationships>
</file>

<file path=ppt/slides/_rels/slide48.xml.rels><?xml version="1.0" encoding="UTF-8" standalone="yes"?>
<Relationships xmlns="http://schemas.openxmlformats.org/package/2006/relationships"><Relationship Id="rId3" Type="http://schemas.openxmlformats.org/officeDocument/2006/relationships/hyperlink" Target="https://chat.hyperledger.org/channel/indy" TargetMode="External"/><Relationship Id="rId2" Type="http://schemas.openxmlformats.org/officeDocument/2006/relationships/notesSlide" Target="../notesSlides/notesSlide41.xml"/><Relationship Id="rId1" Type="http://schemas.openxmlformats.org/officeDocument/2006/relationships/slideLayout" Target="../slideLayouts/slideLayout18.xml"/><Relationship Id="rId6" Type="http://schemas.openxmlformats.org/officeDocument/2006/relationships/image" Target="../media/image43.png"/><Relationship Id="rId5" Type="http://schemas.openxmlformats.org/officeDocument/2006/relationships/image" Target="../media/image42.jpg"/><Relationship Id="rId4" Type="http://schemas.openxmlformats.org/officeDocument/2006/relationships/hyperlink" Target="https://lists.hyperledger.org/g/indy" TargetMode="External"/></Relationships>
</file>

<file path=ppt/slides/_rels/slide4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2.xml"/><Relationship Id="rId1" Type="http://schemas.openxmlformats.org/officeDocument/2006/relationships/slideLayout" Target="../slideLayouts/slideLayout18.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5.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tiff"/></Relationships>
</file>

<file path=ppt/slides/_rels/slide50.xml.rels><?xml version="1.0" encoding="UTF-8" standalone="yes"?>
<Relationships xmlns="http://schemas.openxmlformats.org/package/2006/relationships"><Relationship Id="rId3" Type="http://schemas.openxmlformats.org/officeDocument/2006/relationships/hyperlink" Target="http://www.youtube.com/watch?v=cz-6BldajiA" TargetMode="External"/><Relationship Id="rId2" Type="http://schemas.openxmlformats.org/officeDocument/2006/relationships/notesSlide" Target="../notesSlides/notesSlide43.xml"/><Relationship Id="rId1" Type="http://schemas.openxmlformats.org/officeDocument/2006/relationships/slideLayout" Target="../slideLayouts/slideLayout18.xml"/><Relationship Id="rId4" Type="http://schemas.openxmlformats.org/officeDocument/2006/relationships/image" Target="../media/image58.jpg"/></Relationships>
</file>

<file path=ppt/slides/_rels/slide51.xml.rels><?xml version="1.0" encoding="UTF-8" standalone="yes"?>
<Relationships xmlns="http://schemas.openxmlformats.org/package/2006/relationships"><Relationship Id="rId3" Type="http://schemas.openxmlformats.org/officeDocument/2006/relationships/hyperlink" Target="https://github.com/IBM-Blockchain-Identity/indy-ssivc-tutorial" TargetMode="External"/><Relationship Id="rId2" Type="http://schemas.openxmlformats.org/officeDocument/2006/relationships/notesSlide" Target="../notesSlides/notesSlide44.xml"/><Relationship Id="rId1" Type="http://schemas.openxmlformats.org/officeDocument/2006/relationships/slideLayout" Target="../slideLayouts/slideLayout14.xml"/></Relationships>
</file>

<file path=ppt/slides/_rels/slide52.xml.rels><?xml version="1.0" encoding="UTF-8" standalone="yes"?>
<Relationships xmlns="http://schemas.openxmlformats.org/package/2006/relationships"><Relationship Id="rId3" Type="http://schemas.openxmlformats.org/officeDocument/2006/relationships/hyperlink" Target="http://twitter.com/tracykuhrt" TargetMode="External"/><Relationship Id="rId2" Type="http://schemas.openxmlformats.org/officeDocument/2006/relationships/notesSlide" Target="../notesSlides/notesSlide45.xml"/><Relationship Id="rId1" Type="http://schemas.openxmlformats.org/officeDocument/2006/relationships/slideLayout" Target="../slideLayouts/slideLayout15.xml"/><Relationship Id="rId4" Type="http://schemas.openxmlformats.org/officeDocument/2006/relationships/hyperlink" Target="https://chat.hyperledger.org/direct/tkuhrt" TargetMode="External"/></Relationships>
</file>

<file path=ppt/slides/_rels/slide53.xml.rels><?xml version="1.0" encoding="UTF-8" standalone="yes"?>
<Relationships xmlns="http://schemas.openxmlformats.org/package/2006/relationships"><Relationship Id="rId3" Type="http://schemas.openxmlformats.org/officeDocument/2006/relationships/hyperlink" Target="https://github.com/swcurran/education/tree/add-indy/LFS171x/indy-material/nodejs" TargetMode="External"/><Relationship Id="rId2" Type="http://schemas.openxmlformats.org/officeDocument/2006/relationships/notesSlide" Target="../notesSlides/notesSlide46.xml"/><Relationship Id="rId1" Type="http://schemas.openxmlformats.org/officeDocument/2006/relationships/slideLayout" Target="../slideLayouts/slideLayout14.xml"/></Relationships>
</file>

<file path=ppt/slides/_rels/slide54.xml.rels><?xml version="1.0" encoding="UTF-8" standalone="yes"?>
<Relationships xmlns="http://schemas.openxmlformats.org/package/2006/relationships"><Relationship Id="rId3" Type="http://schemas.openxmlformats.org/officeDocument/2006/relationships/hyperlink" Target="https://github.com/kdenhartog/Indy-dev" TargetMode="External"/><Relationship Id="rId2" Type="http://schemas.openxmlformats.org/officeDocument/2006/relationships/notesSlide" Target="../notesSlides/notesSlide47.xml"/><Relationship Id="rId1" Type="http://schemas.openxmlformats.org/officeDocument/2006/relationships/slideLayout" Target="../slideLayouts/slideLayout14.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4.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tiff"/></Relationships>
</file>

<file path=ppt/slides/_rels/slide6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3.xml"/><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hyperlink" Target="https://creativecommons.org/licenses/by-sa/4.0/" TargetMode="External"/><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hyperlink" Target="https://docs.google.com/presentation/d/18Yo8GgvU95ZJ3S_cvTa7-mhKfSObiDbiHiEtfqvHpG4/edit" TargetMode="External"/></Relationships>
</file>

<file path=ppt/slides/_rels/slide8.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38EB16-C23C-AC46-8AE8-EA3C304DD9F3}"/>
              </a:ext>
            </a:extLst>
          </p:cNvPr>
          <p:cNvSpPr>
            <a:spLocks noGrp="1"/>
          </p:cNvSpPr>
          <p:nvPr>
            <p:ph type="ctrTitle"/>
          </p:nvPr>
        </p:nvSpPr>
        <p:spPr/>
        <p:txBody>
          <a:bodyPr/>
          <a:lstStyle/>
          <a:p>
            <a:r>
              <a:rPr lang="en-US" dirty="0" err="1"/>
              <a:t>Identidade</a:t>
            </a:r>
            <a:r>
              <a:rPr lang="en-US" dirty="0"/>
              <a:t> BLOCKCHAIN</a:t>
            </a:r>
          </a:p>
        </p:txBody>
      </p:sp>
      <p:sp>
        <p:nvSpPr>
          <p:cNvPr id="3" name="Subtitle 2">
            <a:extLst>
              <a:ext uri="{FF2B5EF4-FFF2-40B4-BE49-F238E27FC236}">
                <a16:creationId xmlns:a16="http://schemas.microsoft.com/office/drawing/2014/main" id="{96BBA285-BE00-FA4E-8977-B812CA5AB08F}"/>
              </a:ext>
            </a:extLst>
          </p:cNvPr>
          <p:cNvSpPr>
            <a:spLocks noGrp="1"/>
          </p:cNvSpPr>
          <p:nvPr>
            <p:ph type="subTitle" idx="1"/>
          </p:nvPr>
        </p:nvSpPr>
        <p:spPr/>
        <p:txBody>
          <a:bodyPr>
            <a:normAutofit/>
          </a:bodyPr>
          <a:lstStyle/>
          <a:p>
            <a:br>
              <a:rPr lang="en-US" sz="3000" dirty="0"/>
            </a:br>
            <a:r>
              <a:rPr lang="en-US" sz="3000" dirty="0"/>
              <a:t>PERCIVAL LUCENA</a:t>
            </a:r>
          </a:p>
        </p:txBody>
      </p:sp>
    </p:spTree>
    <p:extLst>
      <p:ext uri="{BB962C8B-B14F-4D97-AF65-F5344CB8AC3E}">
        <p14:creationId xmlns:p14="http://schemas.microsoft.com/office/powerpoint/2010/main" val="40941338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Shape 296"/>
        <p:cNvGrpSpPr/>
        <p:nvPr/>
      </p:nvGrpSpPr>
      <p:grpSpPr>
        <a:xfrm>
          <a:off x="0" y="0"/>
          <a:ext cx="0" cy="0"/>
          <a:chOff x="0" y="0"/>
          <a:chExt cx="0" cy="0"/>
        </a:xfrm>
      </p:grpSpPr>
      <p:sp>
        <p:nvSpPr>
          <p:cNvPr id="297" name="Google Shape;297;p42"/>
          <p:cNvSpPr txBox="1"/>
          <p:nvPr/>
        </p:nvSpPr>
        <p:spPr>
          <a:xfrm>
            <a:off x="942867" y="769467"/>
            <a:ext cx="10055200" cy="806400"/>
          </a:xfrm>
          <a:prstGeom prst="rect">
            <a:avLst/>
          </a:prstGeom>
          <a:noFill/>
          <a:ln>
            <a:noFill/>
          </a:ln>
        </p:spPr>
        <p:txBody>
          <a:bodyPr spcFirstLastPara="1" wrap="square" lIns="121900" tIns="121900" rIns="121900" bIns="121900" anchor="t" anchorCtr="0">
            <a:noAutofit/>
          </a:bodyPr>
          <a:lstStyle/>
          <a:p>
            <a:r>
              <a:rPr lang="en-US" sz="3733" b="1">
                <a:solidFill>
                  <a:srgbClr val="414042"/>
                </a:solidFill>
                <a:latin typeface="Proxima Nova"/>
                <a:ea typeface="Proxima Nova"/>
                <a:cs typeface="Proxima Nova"/>
                <a:sym typeface="Proxima Nova"/>
              </a:rPr>
              <a:t>URN Syntax (RFC 2141)</a:t>
            </a:r>
            <a:endParaRPr sz="3733" b="1">
              <a:solidFill>
                <a:srgbClr val="414042"/>
              </a:solidFill>
              <a:latin typeface="Proxima Nova"/>
              <a:ea typeface="Proxima Nova"/>
              <a:cs typeface="Proxima Nova"/>
              <a:sym typeface="Proxima Nova"/>
            </a:endParaRPr>
          </a:p>
        </p:txBody>
      </p:sp>
      <p:sp>
        <p:nvSpPr>
          <p:cNvPr id="298" name="Google Shape;298;p42"/>
          <p:cNvSpPr/>
          <p:nvPr/>
        </p:nvSpPr>
        <p:spPr>
          <a:xfrm>
            <a:off x="8067633" y="5962973"/>
            <a:ext cx="609600" cy="210400"/>
          </a:xfrm>
          <a:prstGeom prst="rect">
            <a:avLst/>
          </a:prstGeom>
          <a:solidFill>
            <a:schemeClr val="lt1"/>
          </a:solidFill>
          <a:ln>
            <a:noFill/>
          </a:ln>
        </p:spPr>
        <p:txBody>
          <a:bodyPr spcFirstLastPara="1" wrap="square" lIns="121900" tIns="60933" rIns="121900" bIns="60933" anchor="ctr" anchorCtr="0">
            <a:noAutofit/>
          </a:bodyPr>
          <a:lstStyle/>
          <a:p>
            <a:pPr algn="ctr"/>
            <a:endParaRPr sz="2400">
              <a:solidFill>
                <a:schemeClr val="lt1"/>
              </a:solidFill>
              <a:latin typeface="Calibri"/>
              <a:ea typeface="Calibri"/>
              <a:cs typeface="Calibri"/>
              <a:sym typeface="Calibri"/>
            </a:endParaRPr>
          </a:p>
        </p:txBody>
      </p:sp>
      <p:sp>
        <p:nvSpPr>
          <p:cNvPr id="299" name="Google Shape;299;p42"/>
          <p:cNvSpPr txBox="1"/>
          <p:nvPr/>
        </p:nvSpPr>
        <p:spPr>
          <a:xfrm>
            <a:off x="1489700" y="2026533"/>
            <a:ext cx="9058800" cy="952800"/>
          </a:xfrm>
          <a:prstGeom prst="rect">
            <a:avLst/>
          </a:prstGeom>
          <a:noFill/>
          <a:ln>
            <a:noFill/>
          </a:ln>
        </p:spPr>
        <p:txBody>
          <a:bodyPr spcFirstLastPara="1" wrap="square" lIns="121900" tIns="121900" rIns="121900" bIns="121900" anchor="t" anchorCtr="0">
            <a:noAutofit/>
          </a:bodyPr>
          <a:lstStyle/>
          <a:p>
            <a:r>
              <a:rPr lang="en-US" sz="3200" b="1">
                <a:solidFill>
                  <a:srgbClr val="9900FF"/>
                </a:solidFill>
                <a:latin typeface="Roboto Mono"/>
                <a:ea typeface="Roboto Mono"/>
                <a:cs typeface="Roboto Mono"/>
                <a:sym typeface="Roboto Mono"/>
              </a:rPr>
              <a:t>urn</a:t>
            </a:r>
            <a:r>
              <a:rPr lang="en-US" sz="3200" b="1">
                <a:latin typeface="Roboto Mono"/>
                <a:ea typeface="Roboto Mono"/>
                <a:cs typeface="Roboto Mono"/>
                <a:sym typeface="Roboto Mono"/>
              </a:rPr>
              <a:t>:</a:t>
            </a:r>
            <a:r>
              <a:rPr lang="en-US" sz="3200" b="1">
                <a:solidFill>
                  <a:srgbClr val="9900FF"/>
                </a:solidFill>
                <a:latin typeface="Roboto Mono"/>
                <a:ea typeface="Roboto Mono"/>
                <a:cs typeface="Roboto Mono"/>
                <a:sym typeface="Roboto Mono"/>
              </a:rPr>
              <a:t>uuid</a:t>
            </a:r>
            <a:r>
              <a:rPr lang="en-US" sz="3200" b="1">
                <a:latin typeface="Roboto Mono"/>
                <a:ea typeface="Roboto Mono"/>
                <a:cs typeface="Roboto Mono"/>
                <a:sym typeface="Roboto Mono"/>
              </a:rPr>
              <a:t>:</a:t>
            </a:r>
            <a:r>
              <a:rPr lang="en-US" sz="3200" b="1">
                <a:solidFill>
                  <a:srgbClr val="9900FF"/>
                </a:solidFill>
                <a:latin typeface="Roboto Mono"/>
                <a:ea typeface="Roboto Mono"/>
                <a:cs typeface="Roboto Mono"/>
                <a:sym typeface="Roboto Mono"/>
              </a:rPr>
              <a:t>ae84-d5c2-9fb785ea-72cd34</a:t>
            </a:r>
            <a:endParaRPr sz="3200" b="1">
              <a:solidFill>
                <a:srgbClr val="9900FF"/>
              </a:solidFill>
              <a:latin typeface="Roboto Mono"/>
              <a:ea typeface="Roboto Mono"/>
              <a:cs typeface="Roboto Mono"/>
              <a:sym typeface="Roboto Mono"/>
            </a:endParaRPr>
          </a:p>
        </p:txBody>
      </p:sp>
      <p:sp>
        <p:nvSpPr>
          <p:cNvPr id="300" name="Google Shape;300;p42"/>
          <p:cNvSpPr txBox="1"/>
          <p:nvPr/>
        </p:nvSpPr>
        <p:spPr>
          <a:xfrm>
            <a:off x="1263169" y="4329133"/>
            <a:ext cx="1412000" cy="580000"/>
          </a:xfrm>
          <a:prstGeom prst="rect">
            <a:avLst/>
          </a:prstGeom>
          <a:noFill/>
          <a:ln>
            <a:noFill/>
          </a:ln>
        </p:spPr>
        <p:txBody>
          <a:bodyPr spcFirstLastPara="1" wrap="square" lIns="121900" tIns="121900" rIns="121900" bIns="121900" anchor="ctr" anchorCtr="0">
            <a:noAutofit/>
          </a:bodyPr>
          <a:lstStyle/>
          <a:p>
            <a:pPr algn="ctr"/>
            <a:r>
              <a:rPr lang="en-US" sz="2400">
                <a:latin typeface="Proxima Nova"/>
                <a:ea typeface="Proxima Nova"/>
                <a:cs typeface="Proxima Nova"/>
                <a:sym typeface="Proxima Nova"/>
              </a:rPr>
              <a:t>Scheme</a:t>
            </a:r>
            <a:endParaRPr sz="2400">
              <a:latin typeface="Proxima Nova"/>
              <a:ea typeface="Proxima Nova"/>
              <a:cs typeface="Proxima Nova"/>
              <a:sym typeface="Proxima Nova"/>
            </a:endParaRPr>
          </a:p>
        </p:txBody>
      </p:sp>
      <p:sp>
        <p:nvSpPr>
          <p:cNvPr id="301" name="Google Shape;301;p42"/>
          <p:cNvSpPr txBox="1"/>
          <p:nvPr/>
        </p:nvSpPr>
        <p:spPr>
          <a:xfrm>
            <a:off x="2151367" y="3719000"/>
            <a:ext cx="1838400" cy="580000"/>
          </a:xfrm>
          <a:prstGeom prst="rect">
            <a:avLst/>
          </a:prstGeom>
          <a:noFill/>
          <a:ln>
            <a:noFill/>
          </a:ln>
        </p:spPr>
        <p:txBody>
          <a:bodyPr spcFirstLastPara="1" wrap="square" lIns="121900" tIns="121900" rIns="121900" bIns="121900" anchor="ctr" anchorCtr="0">
            <a:noAutofit/>
          </a:bodyPr>
          <a:lstStyle/>
          <a:p>
            <a:pPr algn="ctr"/>
            <a:r>
              <a:rPr lang="en-US" sz="2400">
                <a:latin typeface="Proxima Nova"/>
                <a:ea typeface="Proxima Nova"/>
                <a:cs typeface="Proxima Nova"/>
                <a:sym typeface="Proxima Nova"/>
              </a:rPr>
              <a:t>Namespace </a:t>
            </a:r>
            <a:endParaRPr sz="2400">
              <a:latin typeface="Proxima Nova"/>
              <a:ea typeface="Proxima Nova"/>
              <a:cs typeface="Proxima Nova"/>
              <a:sym typeface="Proxima Nova"/>
            </a:endParaRPr>
          </a:p>
        </p:txBody>
      </p:sp>
      <p:sp>
        <p:nvSpPr>
          <p:cNvPr id="302" name="Google Shape;302;p42"/>
          <p:cNvSpPr txBox="1"/>
          <p:nvPr/>
        </p:nvSpPr>
        <p:spPr>
          <a:xfrm>
            <a:off x="4703967" y="3139000"/>
            <a:ext cx="4317600" cy="580000"/>
          </a:xfrm>
          <a:prstGeom prst="rect">
            <a:avLst/>
          </a:prstGeom>
          <a:noFill/>
          <a:ln>
            <a:noFill/>
          </a:ln>
        </p:spPr>
        <p:txBody>
          <a:bodyPr spcFirstLastPara="1" wrap="square" lIns="121900" tIns="121900" rIns="121900" bIns="121900" anchor="ctr" anchorCtr="0">
            <a:noAutofit/>
          </a:bodyPr>
          <a:lstStyle/>
          <a:p>
            <a:pPr algn="ctr"/>
            <a:r>
              <a:rPr lang="en-US" sz="2400">
                <a:latin typeface="Proxima Nova"/>
                <a:ea typeface="Proxima Nova"/>
                <a:cs typeface="Proxima Nova"/>
                <a:sym typeface="Proxima Nova"/>
              </a:rPr>
              <a:t>Namespace-specific Identifier</a:t>
            </a:r>
            <a:endParaRPr sz="2400">
              <a:latin typeface="Proxima Nova"/>
              <a:ea typeface="Proxima Nova"/>
              <a:cs typeface="Proxima Nova"/>
              <a:sym typeface="Proxima Nova"/>
            </a:endParaRPr>
          </a:p>
        </p:txBody>
      </p:sp>
      <p:sp>
        <p:nvSpPr>
          <p:cNvPr id="303" name="Google Shape;303;p42"/>
          <p:cNvSpPr/>
          <p:nvPr/>
        </p:nvSpPr>
        <p:spPr>
          <a:xfrm rot="-5400000">
            <a:off x="6670167" y="-174300"/>
            <a:ext cx="385200" cy="6029600"/>
          </a:xfrm>
          <a:prstGeom prst="leftBrace">
            <a:avLst>
              <a:gd name="adj1" fmla="val 8333"/>
              <a:gd name="adj2" fmla="val 50000"/>
            </a:avLst>
          </a:pr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04" name="Google Shape;304;p42"/>
          <p:cNvSpPr/>
          <p:nvPr/>
        </p:nvSpPr>
        <p:spPr>
          <a:xfrm rot="-5400000">
            <a:off x="1776567" y="2487700"/>
            <a:ext cx="385200" cy="705600"/>
          </a:xfrm>
          <a:prstGeom prst="leftBrace">
            <a:avLst>
              <a:gd name="adj1" fmla="val 8333"/>
              <a:gd name="adj2" fmla="val 50000"/>
            </a:avLst>
          </a:pr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05" name="Google Shape;305;p42"/>
          <p:cNvSpPr/>
          <p:nvPr/>
        </p:nvSpPr>
        <p:spPr>
          <a:xfrm rot="-5400000">
            <a:off x="2877967" y="2367900"/>
            <a:ext cx="385200" cy="945200"/>
          </a:xfrm>
          <a:prstGeom prst="leftBrace">
            <a:avLst>
              <a:gd name="adj1" fmla="val 8333"/>
              <a:gd name="adj2" fmla="val 50000"/>
            </a:avLst>
          </a:pr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cxnSp>
        <p:nvCxnSpPr>
          <p:cNvPr id="306" name="Google Shape;306;p42"/>
          <p:cNvCxnSpPr>
            <a:stCxn id="305" idx="1"/>
            <a:endCxn id="301" idx="0"/>
          </p:cNvCxnSpPr>
          <p:nvPr/>
        </p:nvCxnSpPr>
        <p:spPr>
          <a:xfrm>
            <a:off x="3070567" y="3033100"/>
            <a:ext cx="0" cy="686000"/>
          </a:xfrm>
          <a:prstGeom prst="straightConnector1">
            <a:avLst/>
          </a:prstGeom>
          <a:noFill/>
          <a:ln w="9525" cap="flat" cmpd="sng">
            <a:solidFill>
              <a:schemeClr val="dk2"/>
            </a:solidFill>
            <a:prstDash val="solid"/>
            <a:round/>
            <a:headEnd type="none" w="med" len="med"/>
            <a:tailEnd type="none" w="med" len="med"/>
          </a:ln>
        </p:spPr>
      </p:cxnSp>
      <p:cxnSp>
        <p:nvCxnSpPr>
          <p:cNvPr id="307" name="Google Shape;307;p42"/>
          <p:cNvCxnSpPr>
            <a:stCxn id="304" idx="1"/>
            <a:endCxn id="300" idx="0"/>
          </p:cNvCxnSpPr>
          <p:nvPr/>
        </p:nvCxnSpPr>
        <p:spPr>
          <a:xfrm>
            <a:off x="1969167" y="3033100"/>
            <a:ext cx="0" cy="1296000"/>
          </a:xfrm>
          <a:prstGeom prst="straightConnector1">
            <a:avLst/>
          </a:prstGeom>
          <a:noFill/>
          <a:ln w="9525" cap="flat" cmpd="sng">
            <a:solidFill>
              <a:schemeClr val="dk2"/>
            </a:solidFill>
            <a:prstDash val="solid"/>
            <a:round/>
            <a:headEnd type="none" w="med" len="med"/>
            <a:tailEnd type="none" w="med" len="med"/>
          </a:ln>
        </p:spPr>
      </p:cxnSp>
    </p:spTree>
    <p:extLst>
      <p:ext uri="{BB962C8B-B14F-4D97-AF65-F5344CB8AC3E}">
        <p14:creationId xmlns:p14="http://schemas.microsoft.com/office/powerpoint/2010/main" val="9332705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Google Shape;312;p43"/>
          <p:cNvSpPr txBox="1"/>
          <p:nvPr/>
        </p:nvSpPr>
        <p:spPr>
          <a:xfrm>
            <a:off x="942867" y="769467"/>
            <a:ext cx="10055200" cy="806400"/>
          </a:xfrm>
          <a:prstGeom prst="rect">
            <a:avLst/>
          </a:prstGeom>
          <a:noFill/>
          <a:ln>
            <a:noFill/>
          </a:ln>
        </p:spPr>
        <p:txBody>
          <a:bodyPr spcFirstLastPara="1" wrap="square" lIns="121900" tIns="121900" rIns="121900" bIns="121900" anchor="t" anchorCtr="0">
            <a:noAutofit/>
          </a:bodyPr>
          <a:lstStyle/>
          <a:p>
            <a:r>
              <a:rPr lang="en-US" sz="3733" b="1">
                <a:solidFill>
                  <a:srgbClr val="414042"/>
                </a:solidFill>
                <a:latin typeface="Proxima Nova"/>
                <a:ea typeface="Proxima Nova"/>
                <a:cs typeface="Proxima Nova"/>
                <a:sym typeface="Proxima Nova"/>
              </a:rPr>
              <a:t>DID Syntax</a:t>
            </a:r>
            <a:endParaRPr sz="3733" b="1">
              <a:solidFill>
                <a:srgbClr val="414042"/>
              </a:solidFill>
              <a:latin typeface="Proxima Nova"/>
              <a:ea typeface="Proxima Nova"/>
              <a:cs typeface="Proxima Nova"/>
              <a:sym typeface="Proxima Nova"/>
            </a:endParaRPr>
          </a:p>
        </p:txBody>
      </p:sp>
      <p:sp>
        <p:nvSpPr>
          <p:cNvPr id="313" name="Google Shape;313;p43"/>
          <p:cNvSpPr/>
          <p:nvPr/>
        </p:nvSpPr>
        <p:spPr>
          <a:xfrm>
            <a:off x="8067633" y="5962973"/>
            <a:ext cx="609600" cy="210400"/>
          </a:xfrm>
          <a:prstGeom prst="rect">
            <a:avLst/>
          </a:prstGeom>
          <a:solidFill>
            <a:schemeClr val="lt1"/>
          </a:solidFill>
          <a:ln>
            <a:noFill/>
          </a:ln>
        </p:spPr>
        <p:txBody>
          <a:bodyPr spcFirstLastPara="1" wrap="square" lIns="121900" tIns="60933" rIns="121900" bIns="60933" anchor="ctr" anchorCtr="0">
            <a:noAutofit/>
          </a:bodyPr>
          <a:lstStyle/>
          <a:p>
            <a:pPr algn="ctr"/>
            <a:endParaRPr sz="2400">
              <a:solidFill>
                <a:schemeClr val="lt1"/>
              </a:solidFill>
              <a:latin typeface="Calibri"/>
              <a:ea typeface="Calibri"/>
              <a:cs typeface="Calibri"/>
              <a:sym typeface="Calibri"/>
            </a:endParaRPr>
          </a:p>
        </p:txBody>
      </p:sp>
      <p:sp>
        <p:nvSpPr>
          <p:cNvPr id="314" name="Google Shape;314;p43"/>
          <p:cNvSpPr txBox="1"/>
          <p:nvPr/>
        </p:nvSpPr>
        <p:spPr>
          <a:xfrm>
            <a:off x="1489700" y="2026533"/>
            <a:ext cx="9058800" cy="952800"/>
          </a:xfrm>
          <a:prstGeom prst="rect">
            <a:avLst/>
          </a:prstGeom>
          <a:noFill/>
          <a:ln>
            <a:noFill/>
          </a:ln>
        </p:spPr>
        <p:txBody>
          <a:bodyPr spcFirstLastPara="1" wrap="square" lIns="121900" tIns="121900" rIns="121900" bIns="121900" anchor="t" anchorCtr="0">
            <a:noAutofit/>
          </a:bodyPr>
          <a:lstStyle/>
          <a:p>
            <a:r>
              <a:rPr lang="en-US" sz="3200" b="1">
                <a:solidFill>
                  <a:srgbClr val="9900FF"/>
                </a:solidFill>
                <a:latin typeface="Roboto Mono"/>
                <a:ea typeface="Roboto Mono"/>
                <a:cs typeface="Roboto Mono"/>
                <a:sym typeface="Roboto Mono"/>
              </a:rPr>
              <a:t>did</a:t>
            </a:r>
            <a:r>
              <a:rPr lang="en-US" sz="3200" b="1">
                <a:latin typeface="Roboto Mono"/>
                <a:ea typeface="Roboto Mono"/>
                <a:cs typeface="Roboto Mono"/>
                <a:sym typeface="Roboto Mono"/>
              </a:rPr>
              <a:t>:</a:t>
            </a:r>
            <a:r>
              <a:rPr lang="en-US" sz="3200" b="1">
                <a:solidFill>
                  <a:srgbClr val="9900FF"/>
                </a:solidFill>
                <a:latin typeface="Roboto Mono"/>
                <a:ea typeface="Roboto Mono"/>
                <a:cs typeface="Roboto Mono"/>
                <a:sym typeface="Roboto Mono"/>
              </a:rPr>
              <a:t>sov</a:t>
            </a:r>
            <a:r>
              <a:rPr lang="en-US" sz="3200" b="1">
                <a:latin typeface="Roboto Mono"/>
                <a:ea typeface="Roboto Mono"/>
                <a:cs typeface="Roboto Mono"/>
                <a:sym typeface="Roboto Mono"/>
              </a:rPr>
              <a:t>:</a:t>
            </a:r>
            <a:r>
              <a:rPr lang="en-US" sz="3200" b="1">
                <a:solidFill>
                  <a:srgbClr val="9900FF"/>
                </a:solidFill>
                <a:latin typeface="Roboto Mono"/>
                <a:ea typeface="Roboto Mono"/>
                <a:cs typeface="Roboto Mono"/>
                <a:sym typeface="Roboto Mono"/>
              </a:rPr>
              <a:t>3k9dg356wdcj5gf2k9bw8kfg7a</a:t>
            </a:r>
            <a:endParaRPr sz="3200" b="1">
              <a:solidFill>
                <a:srgbClr val="9900FF"/>
              </a:solidFill>
              <a:latin typeface="Roboto Mono"/>
              <a:ea typeface="Roboto Mono"/>
              <a:cs typeface="Roboto Mono"/>
              <a:sym typeface="Roboto Mono"/>
            </a:endParaRPr>
          </a:p>
        </p:txBody>
      </p:sp>
      <p:sp>
        <p:nvSpPr>
          <p:cNvPr id="315" name="Google Shape;315;p43"/>
          <p:cNvSpPr txBox="1"/>
          <p:nvPr/>
        </p:nvSpPr>
        <p:spPr>
          <a:xfrm>
            <a:off x="1263169" y="4329133"/>
            <a:ext cx="1412000" cy="580000"/>
          </a:xfrm>
          <a:prstGeom prst="rect">
            <a:avLst/>
          </a:prstGeom>
          <a:noFill/>
          <a:ln>
            <a:noFill/>
          </a:ln>
        </p:spPr>
        <p:txBody>
          <a:bodyPr spcFirstLastPara="1" wrap="square" lIns="121900" tIns="121900" rIns="121900" bIns="121900" anchor="ctr" anchorCtr="0">
            <a:noAutofit/>
          </a:bodyPr>
          <a:lstStyle/>
          <a:p>
            <a:pPr algn="ctr"/>
            <a:r>
              <a:rPr lang="en-US" sz="2400">
                <a:latin typeface="Proxima Nova"/>
                <a:ea typeface="Proxima Nova"/>
                <a:cs typeface="Proxima Nova"/>
                <a:sym typeface="Proxima Nova"/>
              </a:rPr>
              <a:t>Scheme</a:t>
            </a:r>
            <a:endParaRPr sz="2400">
              <a:latin typeface="Proxima Nova"/>
              <a:ea typeface="Proxima Nova"/>
              <a:cs typeface="Proxima Nova"/>
              <a:sym typeface="Proxima Nova"/>
            </a:endParaRPr>
          </a:p>
        </p:txBody>
      </p:sp>
      <p:sp>
        <p:nvSpPr>
          <p:cNvPr id="316" name="Google Shape;316;p43"/>
          <p:cNvSpPr txBox="1"/>
          <p:nvPr/>
        </p:nvSpPr>
        <p:spPr>
          <a:xfrm>
            <a:off x="2030567" y="3734117"/>
            <a:ext cx="1838400" cy="580000"/>
          </a:xfrm>
          <a:prstGeom prst="rect">
            <a:avLst/>
          </a:prstGeom>
          <a:noFill/>
          <a:ln>
            <a:noFill/>
          </a:ln>
        </p:spPr>
        <p:txBody>
          <a:bodyPr spcFirstLastPara="1" wrap="square" lIns="121900" tIns="121900" rIns="121900" bIns="121900" anchor="ctr" anchorCtr="0">
            <a:noAutofit/>
          </a:bodyPr>
          <a:lstStyle/>
          <a:p>
            <a:pPr algn="ctr"/>
            <a:r>
              <a:rPr lang="en-US" sz="2400">
                <a:latin typeface="Proxima Nova"/>
                <a:ea typeface="Proxima Nova"/>
                <a:cs typeface="Proxima Nova"/>
                <a:sym typeface="Proxima Nova"/>
              </a:rPr>
              <a:t>Method</a:t>
            </a:r>
            <a:endParaRPr sz="2400">
              <a:latin typeface="Proxima Nova"/>
              <a:ea typeface="Proxima Nova"/>
              <a:cs typeface="Proxima Nova"/>
              <a:sym typeface="Proxima Nova"/>
            </a:endParaRPr>
          </a:p>
        </p:txBody>
      </p:sp>
      <p:sp>
        <p:nvSpPr>
          <p:cNvPr id="317" name="Google Shape;317;p43"/>
          <p:cNvSpPr txBox="1"/>
          <p:nvPr/>
        </p:nvSpPr>
        <p:spPr>
          <a:xfrm>
            <a:off x="4575567" y="3139000"/>
            <a:ext cx="4317600" cy="580000"/>
          </a:xfrm>
          <a:prstGeom prst="rect">
            <a:avLst/>
          </a:prstGeom>
          <a:noFill/>
          <a:ln>
            <a:noFill/>
          </a:ln>
        </p:spPr>
        <p:txBody>
          <a:bodyPr spcFirstLastPara="1" wrap="square" lIns="121900" tIns="121900" rIns="121900" bIns="121900" anchor="ctr" anchorCtr="0">
            <a:noAutofit/>
          </a:bodyPr>
          <a:lstStyle/>
          <a:p>
            <a:pPr algn="ctr"/>
            <a:r>
              <a:rPr lang="en-US" sz="2400">
                <a:latin typeface="Proxima Nova"/>
                <a:ea typeface="Proxima Nova"/>
                <a:cs typeface="Proxima Nova"/>
                <a:sym typeface="Proxima Nova"/>
              </a:rPr>
              <a:t>Method-specific Identifier</a:t>
            </a:r>
            <a:endParaRPr sz="2400">
              <a:latin typeface="Proxima Nova"/>
              <a:ea typeface="Proxima Nova"/>
              <a:cs typeface="Proxima Nova"/>
              <a:sym typeface="Proxima Nova"/>
            </a:endParaRPr>
          </a:p>
        </p:txBody>
      </p:sp>
      <p:sp>
        <p:nvSpPr>
          <p:cNvPr id="318" name="Google Shape;318;p43"/>
          <p:cNvSpPr/>
          <p:nvPr/>
        </p:nvSpPr>
        <p:spPr>
          <a:xfrm rot="-5400000">
            <a:off x="6541767" y="-316300"/>
            <a:ext cx="385200" cy="6313600"/>
          </a:xfrm>
          <a:prstGeom prst="leftBrace">
            <a:avLst>
              <a:gd name="adj1" fmla="val 8333"/>
              <a:gd name="adj2" fmla="val 50000"/>
            </a:avLst>
          </a:pr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19" name="Google Shape;319;p43"/>
          <p:cNvSpPr/>
          <p:nvPr/>
        </p:nvSpPr>
        <p:spPr>
          <a:xfrm rot="-5400000">
            <a:off x="1776567" y="2487700"/>
            <a:ext cx="385200" cy="705600"/>
          </a:xfrm>
          <a:prstGeom prst="leftBrace">
            <a:avLst>
              <a:gd name="adj1" fmla="val 8333"/>
              <a:gd name="adj2" fmla="val 50000"/>
            </a:avLst>
          </a:pr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20" name="Google Shape;320;p43"/>
          <p:cNvSpPr/>
          <p:nvPr/>
        </p:nvSpPr>
        <p:spPr>
          <a:xfrm rot="-5400000">
            <a:off x="2757167" y="2488700"/>
            <a:ext cx="385200" cy="703600"/>
          </a:xfrm>
          <a:prstGeom prst="leftBrace">
            <a:avLst>
              <a:gd name="adj1" fmla="val 8333"/>
              <a:gd name="adj2" fmla="val 50000"/>
            </a:avLst>
          </a:pr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cxnSp>
        <p:nvCxnSpPr>
          <p:cNvPr id="321" name="Google Shape;321;p43"/>
          <p:cNvCxnSpPr>
            <a:stCxn id="320" idx="1"/>
            <a:endCxn id="316" idx="0"/>
          </p:cNvCxnSpPr>
          <p:nvPr/>
        </p:nvCxnSpPr>
        <p:spPr>
          <a:xfrm>
            <a:off x="2949767" y="3033100"/>
            <a:ext cx="0" cy="701200"/>
          </a:xfrm>
          <a:prstGeom prst="straightConnector1">
            <a:avLst/>
          </a:prstGeom>
          <a:noFill/>
          <a:ln w="9525" cap="flat" cmpd="sng">
            <a:solidFill>
              <a:schemeClr val="dk2"/>
            </a:solidFill>
            <a:prstDash val="solid"/>
            <a:round/>
            <a:headEnd type="none" w="med" len="med"/>
            <a:tailEnd type="none" w="med" len="med"/>
          </a:ln>
        </p:spPr>
      </p:cxnSp>
      <p:cxnSp>
        <p:nvCxnSpPr>
          <p:cNvPr id="322" name="Google Shape;322;p43"/>
          <p:cNvCxnSpPr>
            <a:stCxn id="319" idx="1"/>
            <a:endCxn id="315" idx="0"/>
          </p:cNvCxnSpPr>
          <p:nvPr/>
        </p:nvCxnSpPr>
        <p:spPr>
          <a:xfrm>
            <a:off x="1969167" y="3033100"/>
            <a:ext cx="0" cy="1296000"/>
          </a:xfrm>
          <a:prstGeom prst="straightConnector1">
            <a:avLst/>
          </a:prstGeom>
          <a:noFill/>
          <a:ln w="9525" cap="flat" cmpd="sng">
            <a:solidFill>
              <a:schemeClr val="dk2"/>
            </a:solidFill>
            <a:prstDash val="solid"/>
            <a:round/>
            <a:headEnd type="none" w="med" len="med"/>
            <a:tailEnd type="none" w="med" len="med"/>
          </a:ln>
        </p:spPr>
      </p:cxnSp>
    </p:spTree>
    <p:extLst>
      <p:ext uri="{BB962C8B-B14F-4D97-AF65-F5344CB8AC3E}">
        <p14:creationId xmlns:p14="http://schemas.microsoft.com/office/powerpoint/2010/main" val="28734874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27" name="Google Shape;327;p44"/>
          <p:cNvSpPr txBox="1"/>
          <p:nvPr/>
        </p:nvSpPr>
        <p:spPr>
          <a:xfrm>
            <a:off x="942867" y="769467"/>
            <a:ext cx="10055200" cy="806400"/>
          </a:xfrm>
          <a:prstGeom prst="rect">
            <a:avLst/>
          </a:prstGeom>
          <a:noFill/>
          <a:ln>
            <a:noFill/>
          </a:ln>
        </p:spPr>
        <p:txBody>
          <a:bodyPr spcFirstLastPara="1" wrap="square" lIns="121900" tIns="121900" rIns="121900" bIns="121900" anchor="t" anchorCtr="0">
            <a:noAutofit/>
          </a:bodyPr>
          <a:lstStyle/>
          <a:p>
            <a:r>
              <a:rPr lang="en-US" sz="3733" b="1">
                <a:solidFill>
                  <a:srgbClr val="414042"/>
                </a:solidFill>
                <a:latin typeface="Proxima Nova"/>
                <a:ea typeface="Proxima Nova"/>
                <a:cs typeface="Proxima Nova"/>
                <a:sym typeface="Proxima Nova"/>
              </a:rPr>
              <a:t>You will not just have one DID</a:t>
            </a:r>
            <a:endParaRPr sz="3733" b="1">
              <a:solidFill>
                <a:srgbClr val="414042"/>
              </a:solidFill>
              <a:latin typeface="Proxima Nova"/>
              <a:ea typeface="Proxima Nova"/>
              <a:cs typeface="Proxima Nova"/>
              <a:sym typeface="Proxima Nova"/>
            </a:endParaRPr>
          </a:p>
        </p:txBody>
      </p:sp>
      <p:sp>
        <p:nvSpPr>
          <p:cNvPr id="328" name="Google Shape;328;p44"/>
          <p:cNvSpPr txBox="1"/>
          <p:nvPr/>
        </p:nvSpPr>
        <p:spPr>
          <a:xfrm>
            <a:off x="1113933" y="1784967"/>
            <a:ext cx="9850800" cy="3945600"/>
          </a:xfrm>
          <a:prstGeom prst="rect">
            <a:avLst/>
          </a:prstGeom>
          <a:noFill/>
          <a:ln>
            <a:noFill/>
          </a:ln>
        </p:spPr>
        <p:txBody>
          <a:bodyPr spcFirstLastPara="1" wrap="square" lIns="121900" tIns="121900" rIns="121900" bIns="121900" anchor="ctr" anchorCtr="0">
            <a:noAutofit/>
          </a:bodyPr>
          <a:lstStyle/>
          <a:p>
            <a:pPr algn="ctr"/>
            <a:r>
              <a:rPr lang="en-US" sz="3200">
                <a:latin typeface="Proxima Nova"/>
                <a:ea typeface="Proxima Nova"/>
                <a:cs typeface="Proxima Nova"/>
                <a:sym typeface="Proxima Nova"/>
              </a:rPr>
              <a:t>Individuals will have hundreds or thousands of DIDs to control correlation based on their needs</a:t>
            </a:r>
            <a:endParaRPr sz="3200">
              <a:latin typeface="Proxima Nova"/>
              <a:ea typeface="Proxima Nova"/>
              <a:cs typeface="Proxima Nova"/>
              <a:sym typeface="Proxima Nova"/>
            </a:endParaRPr>
          </a:p>
          <a:p>
            <a:pPr algn="ctr"/>
            <a:r>
              <a:rPr lang="en-US" sz="3200">
                <a:latin typeface="Proxima Nova"/>
                <a:ea typeface="Proxima Nova"/>
                <a:cs typeface="Proxima Nova"/>
                <a:sym typeface="Proxima Nova"/>
              </a:rPr>
              <a:t> -- </a:t>
            </a:r>
            <a:endParaRPr sz="3200">
              <a:latin typeface="Proxima Nova"/>
              <a:ea typeface="Proxima Nova"/>
              <a:cs typeface="Proxima Nova"/>
              <a:sym typeface="Proxima Nova"/>
            </a:endParaRPr>
          </a:p>
          <a:p>
            <a:pPr algn="ctr"/>
            <a:r>
              <a:rPr lang="en-US" sz="3200">
                <a:latin typeface="Proxima Nova"/>
                <a:ea typeface="Proxima Nova"/>
                <a:cs typeface="Proxima Nova"/>
                <a:sym typeface="Proxima Nova"/>
              </a:rPr>
              <a:t>each one is a </a:t>
            </a:r>
            <a:r>
              <a:rPr lang="en-US" sz="3200" b="1">
                <a:solidFill>
                  <a:srgbClr val="9900FF"/>
                </a:solidFill>
                <a:latin typeface="Proxima Nova"/>
                <a:ea typeface="Proxima Nova"/>
                <a:cs typeface="Proxima Nova"/>
                <a:sym typeface="Proxima Nova"/>
              </a:rPr>
              <a:t>contextually-unique pseudonym</a:t>
            </a:r>
            <a:endParaRPr sz="3200" b="1">
              <a:solidFill>
                <a:srgbClr val="9900FF"/>
              </a:solidFill>
              <a:latin typeface="Proxima Nova"/>
              <a:ea typeface="Proxima Nova"/>
              <a:cs typeface="Proxima Nova"/>
              <a:sym typeface="Proxima Nova"/>
            </a:endParaRPr>
          </a:p>
        </p:txBody>
      </p:sp>
    </p:spTree>
    <p:extLst>
      <p:ext uri="{BB962C8B-B14F-4D97-AF65-F5344CB8AC3E}">
        <p14:creationId xmlns:p14="http://schemas.microsoft.com/office/powerpoint/2010/main" val="10218730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3" name="Google Shape;333;p45"/>
          <p:cNvSpPr txBox="1">
            <a:spLocks noGrp="1"/>
          </p:cNvSpPr>
          <p:nvPr>
            <p:ph type="subTitle" idx="1"/>
          </p:nvPr>
        </p:nvSpPr>
        <p:spPr>
          <a:xfrm>
            <a:off x="861900" y="3000545"/>
            <a:ext cx="10176800" cy="856800"/>
          </a:xfrm>
          <a:prstGeom prst="rect">
            <a:avLst/>
          </a:prstGeom>
          <a:noFill/>
          <a:ln>
            <a:noFill/>
          </a:ln>
        </p:spPr>
        <p:txBody>
          <a:bodyPr spcFirstLastPara="1" vert="horz" wrap="square" lIns="0" tIns="0" rIns="0" bIns="0" rtlCol="0" anchor="ctr" anchorCtr="0">
            <a:noAutofit/>
          </a:bodyPr>
          <a:lstStyle/>
          <a:p>
            <a:pPr marL="0" indent="0">
              <a:spcBef>
                <a:spcPts val="0"/>
              </a:spcBef>
            </a:pPr>
            <a:r>
              <a:rPr lang="en-US" sz="6400" b="1"/>
              <a:t>Verifiable Credentials</a:t>
            </a:r>
            <a:endParaRPr sz="6400" b="1"/>
          </a:p>
        </p:txBody>
      </p:sp>
    </p:spTree>
    <p:extLst>
      <p:ext uri="{BB962C8B-B14F-4D97-AF65-F5344CB8AC3E}">
        <p14:creationId xmlns:p14="http://schemas.microsoft.com/office/powerpoint/2010/main" val="9028832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8" name="Google Shape;338;p46"/>
          <p:cNvSpPr/>
          <p:nvPr/>
        </p:nvSpPr>
        <p:spPr>
          <a:xfrm>
            <a:off x="5312500" y="1651800"/>
            <a:ext cx="1804800" cy="27576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39" name="Google Shape;339;p46"/>
          <p:cNvSpPr txBox="1"/>
          <p:nvPr/>
        </p:nvSpPr>
        <p:spPr>
          <a:xfrm>
            <a:off x="942867" y="769467"/>
            <a:ext cx="10055200" cy="806400"/>
          </a:xfrm>
          <a:prstGeom prst="rect">
            <a:avLst/>
          </a:prstGeom>
          <a:noFill/>
          <a:ln>
            <a:noFill/>
          </a:ln>
        </p:spPr>
        <p:txBody>
          <a:bodyPr spcFirstLastPara="1" wrap="square" lIns="121900" tIns="121900" rIns="121900" bIns="121900" anchor="t" anchorCtr="0">
            <a:noAutofit/>
          </a:bodyPr>
          <a:lstStyle/>
          <a:p>
            <a:r>
              <a:rPr lang="en-US" sz="3733" b="1">
                <a:solidFill>
                  <a:srgbClr val="414042"/>
                </a:solidFill>
                <a:latin typeface="Proxima Nova"/>
                <a:ea typeface="Proxima Nova"/>
                <a:cs typeface="Proxima Nova"/>
                <a:sym typeface="Proxima Nova"/>
              </a:rPr>
              <a:t>Today's Credential Workflow</a:t>
            </a:r>
            <a:endParaRPr sz="3733" b="1">
              <a:solidFill>
                <a:srgbClr val="414042"/>
              </a:solidFill>
              <a:latin typeface="Proxima Nova"/>
              <a:ea typeface="Proxima Nova"/>
              <a:cs typeface="Proxima Nova"/>
              <a:sym typeface="Proxima Nova"/>
            </a:endParaRPr>
          </a:p>
        </p:txBody>
      </p:sp>
      <p:sp>
        <p:nvSpPr>
          <p:cNvPr id="340" name="Google Shape;340;p46"/>
          <p:cNvSpPr/>
          <p:nvPr/>
        </p:nvSpPr>
        <p:spPr>
          <a:xfrm>
            <a:off x="8067633" y="5962973"/>
            <a:ext cx="609600" cy="210400"/>
          </a:xfrm>
          <a:prstGeom prst="rect">
            <a:avLst/>
          </a:prstGeom>
          <a:solidFill>
            <a:schemeClr val="lt1"/>
          </a:solidFill>
          <a:ln>
            <a:noFill/>
          </a:ln>
        </p:spPr>
        <p:txBody>
          <a:bodyPr spcFirstLastPara="1" wrap="square" lIns="121900" tIns="60933" rIns="121900" bIns="60933" anchor="ctr" anchorCtr="0">
            <a:noAutofit/>
          </a:bodyPr>
          <a:lstStyle/>
          <a:p>
            <a:pPr algn="ctr"/>
            <a:endParaRPr sz="2400">
              <a:solidFill>
                <a:schemeClr val="lt1"/>
              </a:solidFill>
              <a:latin typeface="Calibri"/>
              <a:ea typeface="Calibri"/>
              <a:cs typeface="Calibri"/>
              <a:sym typeface="Calibri"/>
            </a:endParaRPr>
          </a:p>
        </p:txBody>
      </p:sp>
      <p:sp>
        <p:nvSpPr>
          <p:cNvPr id="341" name="Google Shape;341;p46"/>
          <p:cNvSpPr txBox="1"/>
          <p:nvPr/>
        </p:nvSpPr>
        <p:spPr>
          <a:xfrm>
            <a:off x="5608700" y="1575867"/>
            <a:ext cx="1212400" cy="580000"/>
          </a:xfrm>
          <a:prstGeom prst="rect">
            <a:avLst/>
          </a:prstGeom>
          <a:noFill/>
          <a:ln>
            <a:noFill/>
          </a:ln>
        </p:spPr>
        <p:txBody>
          <a:bodyPr spcFirstLastPara="1" wrap="square" lIns="121900" tIns="121900" rIns="121900" bIns="121900" anchor="ctr" anchorCtr="0">
            <a:noAutofit/>
          </a:bodyPr>
          <a:lstStyle/>
          <a:p>
            <a:pPr algn="ctr"/>
            <a:r>
              <a:rPr lang="en-US" sz="2400">
                <a:latin typeface="Proxima Nova"/>
                <a:ea typeface="Proxima Nova"/>
                <a:cs typeface="Proxima Nova"/>
                <a:sym typeface="Proxima Nova"/>
              </a:rPr>
              <a:t>Person</a:t>
            </a:r>
            <a:endParaRPr sz="2400">
              <a:latin typeface="Proxima Nova"/>
              <a:ea typeface="Proxima Nova"/>
              <a:cs typeface="Proxima Nova"/>
              <a:sym typeface="Proxima Nova"/>
            </a:endParaRPr>
          </a:p>
        </p:txBody>
      </p:sp>
      <p:sp>
        <p:nvSpPr>
          <p:cNvPr id="342" name="Google Shape;342;p46"/>
          <p:cNvSpPr txBox="1"/>
          <p:nvPr/>
        </p:nvSpPr>
        <p:spPr>
          <a:xfrm>
            <a:off x="1513584" y="1575867"/>
            <a:ext cx="1212400" cy="580000"/>
          </a:xfrm>
          <a:prstGeom prst="rect">
            <a:avLst/>
          </a:prstGeom>
          <a:noFill/>
          <a:ln>
            <a:noFill/>
          </a:ln>
        </p:spPr>
        <p:txBody>
          <a:bodyPr spcFirstLastPara="1" wrap="square" lIns="121900" tIns="121900" rIns="121900" bIns="121900" anchor="ctr" anchorCtr="0">
            <a:noAutofit/>
          </a:bodyPr>
          <a:lstStyle/>
          <a:p>
            <a:pPr algn="ctr"/>
            <a:r>
              <a:rPr lang="en-US" sz="2400">
                <a:latin typeface="Proxima Nova"/>
                <a:ea typeface="Proxima Nova"/>
                <a:cs typeface="Proxima Nova"/>
                <a:sym typeface="Proxima Nova"/>
              </a:rPr>
              <a:t>Issuer</a:t>
            </a:r>
            <a:endParaRPr sz="2400">
              <a:latin typeface="Proxima Nova"/>
              <a:ea typeface="Proxima Nova"/>
              <a:cs typeface="Proxima Nova"/>
              <a:sym typeface="Proxima Nova"/>
            </a:endParaRPr>
          </a:p>
        </p:txBody>
      </p:sp>
      <p:pic>
        <p:nvPicPr>
          <p:cNvPr id="343" name="Google Shape;343;p46"/>
          <p:cNvPicPr preferRelativeResize="0"/>
          <p:nvPr/>
        </p:nvPicPr>
        <p:blipFill>
          <a:blip r:embed="rId3">
            <a:alphaModFix/>
          </a:blip>
          <a:stretch>
            <a:fillRect/>
          </a:stretch>
        </p:blipFill>
        <p:spPr>
          <a:xfrm>
            <a:off x="5605300" y="1841051"/>
            <a:ext cx="1219200" cy="1219200"/>
          </a:xfrm>
          <a:prstGeom prst="rect">
            <a:avLst/>
          </a:prstGeom>
          <a:noFill/>
          <a:ln>
            <a:noFill/>
          </a:ln>
        </p:spPr>
      </p:pic>
      <p:pic>
        <p:nvPicPr>
          <p:cNvPr id="344" name="Google Shape;344;p46"/>
          <p:cNvPicPr preferRelativeResize="0"/>
          <p:nvPr/>
        </p:nvPicPr>
        <p:blipFill>
          <a:blip r:embed="rId4">
            <a:alphaModFix/>
          </a:blip>
          <a:stretch>
            <a:fillRect/>
          </a:stretch>
        </p:blipFill>
        <p:spPr>
          <a:xfrm>
            <a:off x="1506800" y="2120551"/>
            <a:ext cx="1219200" cy="1219200"/>
          </a:xfrm>
          <a:prstGeom prst="rect">
            <a:avLst/>
          </a:prstGeom>
          <a:noFill/>
          <a:ln>
            <a:noFill/>
          </a:ln>
        </p:spPr>
      </p:pic>
      <p:pic>
        <p:nvPicPr>
          <p:cNvPr id="345" name="Google Shape;345;p46"/>
          <p:cNvPicPr preferRelativeResize="0"/>
          <p:nvPr/>
        </p:nvPicPr>
        <p:blipFill>
          <a:blip r:embed="rId5">
            <a:alphaModFix/>
          </a:blip>
          <a:stretch>
            <a:fillRect/>
          </a:stretch>
        </p:blipFill>
        <p:spPr>
          <a:xfrm>
            <a:off x="5603600" y="3190251"/>
            <a:ext cx="1219200" cy="1219200"/>
          </a:xfrm>
          <a:prstGeom prst="rect">
            <a:avLst/>
          </a:prstGeom>
          <a:noFill/>
          <a:ln>
            <a:noFill/>
          </a:ln>
        </p:spPr>
      </p:pic>
      <p:sp>
        <p:nvSpPr>
          <p:cNvPr id="346" name="Google Shape;346;p46"/>
          <p:cNvSpPr txBox="1"/>
          <p:nvPr/>
        </p:nvSpPr>
        <p:spPr>
          <a:xfrm>
            <a:off x="5291900" y="2759767"/>
            <a:ext cx="1846000" cy="580000"/>
          </a:xfrm>
          <a:prstGeom prst="rect">
            <a:avLst/>
          </a:prstGeom>
          <a:noFill/>
          <a:ln>
            <a:noFill/>
          </a:ln>
        </p:spPr>
        <p:txBody>
          <a:bodyPr spcFirstLastPara="1" wrap="square" lIns="121900" tIns="121900" rIns="121900" bIns="121900" anchor="ctr" anchorCtr="0">
            <a:noAutofit/>
          </a:bodyPr>
          <a:lstStyle/>
          <a:p>
            <a:pPr algn="ctr"/>
            <a:r>
              <a:rPr lang="en-US" sz="2400">
                <a:latin typeface="Proxima Nova"/>
                <a:ea typeface="Proxima Nova"/>
                <a:cs typeface="Proxima Nova"/>
                <a:sym typeface="Proxima Nova"/>
              </a:rPr>
              <a:t>Credential</a:t>
            </a:r>
            <a:endParaRPr sz="2400">
              <a:latin typeface="Proxima Nova"/>
              <a:ea typeface="Proxima Nova"/>
              <a:cs typeface="Proxima Nova"/>
              <a:sym typeface="Proxima Nova"/>
            </a:endParaRPr>
          </a:p>
        </p:txBody>
      </p:sp>
      <p:pic>
        <p:nvPicPr>
          <p:cNvPr id="347" name="Google Shape;347;p46"/>
          <p:cNvPicPr preferRelativeResize="0"/>
          <p:nvPr/>
        </p:nvPicPr>
        <p:blipFill>
          <a:blip r:embed="rId6">
            <a:alphaModFix/>
          </a:blip>
          <a:stretch>
            <a:fillRect/>
          </a:stretch>
        </p:blipFill>
        <p:spPr>
          <a:xfrm rot="5400000">
            <a:off x="9703800" y="2120567"/>
            <a:ext cx="1219200" cy="1219200"/>
          </a:xfrm>
          <a:prstGeom prst="rect">
            <a:avLst/>
          </a:prstGeom>
          <a:noFill/>
          <a:ln>
            <a:noFill/>
          </a:ln>
        </p:spPr>
      </p:pic>
      <p:sp>
        <p:nvSpPr>
          <p:cNvPr id="348" name="Google Shape;348;p46"/>
          <p:cNvSpPr txBox="1"/>
          <p:nvPr/>
        </p:nvSpPr>
        <p:spPr>
          <a:xfrm>
            <a:off x="9703784" y="1575867"/>
            <a:ext cx="1212400" cy="580000"/>
          </a:xfrm>
          <a:prstGeom prst="rect">
            <a:avLst/>
          </a:prstGeom>
          <a:noFill/>
          <a:ln>
            <a:noFill/>
          </a:ln>
        </p:spPr>
        <p:txBody>
          <a:bodyPr spcFirstLastPara="1" wrap="square" lIns="121900" tIns="121900" rIns="121900" bIns="121900" anchor="ctr" anchorCtr="0">
            <a:noAutofit/>
          </a:bodyPr>
          <a:lstStyle/>
          <a:p>
            <a:pPr algn="ctr"/>
            <a:r>
              <a:rPr lang="en-US" sz="2400">
                <a:latin typeface="Proxima Nova"/>
                <a:ea typeface="Proxima Nova"/>
                <a:cs typeface="Proxima Nova"/>
                <a:sym typeface="Proxima Nova"/>
              </a:rPr>
              <a:t>Verifier</a:t>
            </a:r>
            <a:endParaRPr sz="2400">
              <a:latin typeface="Proxima Nova"/>
              <a:ea typeface="Proxima Nova"/>
              <a:cs typeface="Proxima Nova"/>
              <a:sym typeface="Proxima Nova"/>
            </a:endParaRPr>
          </a:p>
        </p:txBody>
      </p:sp>
      <p:grpSp>
        <p:nvGrpSpPr>
          <p:cNvPr id="349" name="Google Shape;349;p46"/>
          <p:cNvGrpSpPr/>
          <p:nvPr/>
        </p:nvGrpSpPr>
        <p:grpSpPr>
          <a:xfrm>
            <a:off x="6822800" y="2730251"/>
            <a:ext cx="2881200" cy="1069600"/>
            <a:chOff x="5117100" y="2047688"/>
            <a:chExt cx="2160900" cy="802200"/>
          </a:xfrm>
        </p:grpSpPr>
        <p:cxnSp>
          <p:nvCxnSpPr>
            <p:cNvPr id="350" name="Google Shape;350;p46"/>
            <p:cNvCxnSpPr>
              <a:stCxn id="345" idx="3"/>
              <a:endCxn id="347" idx="2"/>
            </p:cNvCxnSpPr>
            <p:nvPr/>
          </p:nvCxnSpPr>
          <p:spPr>
            <a:xfrm rot="10800000" flipH="1">
              <a:off x="5117100" y="2047688"/>
              <a:ext cx="2160900" cy="802200"/>
            </a:xfrm>
            <a:prstGeom prst="curvedConnector3">
              <a:avLst>
                <a:gd name="adj1" fmla="val 49997"/>
              </a:avLst>
            </a:prstGeom>
            <a:noFill/>
            <a:ln w="28575" cap="flat" cmpd="sng">
              <a:solidFill>
                <a:srgbClr val="FFD966"/>
              </a:solidFill>
              <a:prstDash val="solid"/>
              <a:round/>
              <a:headEnd type="none" w="med" len="med"/>
              <a:tailEnd type="stealth" w="med" len="med"/>
            </a:ln>
          </p:spPr>
        </p:cxnSp>
        <p:sp>
          <p:nvSpPr>
            <p:cNvPr id="351" name="Google Shape;351;p46"/>
            <p:cNvSpPr txBox="1"/>
            <p:nvPr/>
          </p:nvSpPr>
          <p:spPr>
            <a:xfrm>
              <a:off x="5681138" y="2181875"/>
              <a:ext cx="1269000" cy="533700"/>
            </a:xfrm>
            <a:prstGeom prst="rect">
              <a:avLst/>
            </a:prstGeom>
            <a:solidFill>
              <a:srgbClr val="FFFFFF"/>
            </a:solidFill>
            <a:ln w="9525" cap="flat" cmpd="sng">
              <a:solidFill>
                <a:srgbClr val="FFD966"/>
              </a:solidFill>
              <a:prstDash val="solid"/>
              <a:round/>
              <a:headEnd type="none" w="sm" len="sm"/>
              <a:tailEnd type="none" w="sm" len="sm"/>
            </a:ln>
          </p:spPr>
          <p:txBody>
            <a:bodyPr spcFirstLastPara="1" wrap="square" lIns="121900" tIns="121900" rIns="121900" bIns="121900" anchor="ctr" anchorCtr="0">
              <a:noAutofit/>
            </a:bodyPr>
            <a:lstStyle/>
            <a:p>
              <a:pPr algn="ctr"/>
              <a:r>
                <a:rPr lang="en-US" sz="2400">
                  <a:latin typeface="Proxima Nova"/>
                  <a:ea typeface="Proxima Nova"/>
                  <a:cs typeface="Proxima Nova"/>
                  <a:sym typeface="Proxima Nova"/>
                </a:rPr>
                <a:t>2. Present credential</a:t>
              </a:r>
              <a:endParaRPr sz="2400">
                <a:latin typeface="Proxima Nova"/>
                <a:ea typeface="Proxima Nova"/>
                <a:cs typeface="Proxima Nova"/>
                <a:sym typeface="Proxima Nova"/>
              </a:endParaRPr>
            </a:p>
          </p:txBody>
        </p:sp>
      </p:grpSp>
      <p:grpSp>
        <p:nvGrpSpPr>
          <p:cNvPr id="352" name="Google Shape;352;p46"/>
          <p:cNvGrpSpPr/>
          <p:nvPr/>
        </p:nvGrpSpPr>
        <p:grpSpPr>
          <a:xfrm>
            <a:off x="2726000" y="2730151"/>
            <a:ext cx="2877600" cy="1069600"/>
            <a:chOff x="2044500" y="2047613"/>
            <a:chExt cx="2158200" cy="802200"/>
          </a:xfrm>
        </p:grpSpPr>
        <p:cxnSp>
          <p:nvCxnSpPr>
            <p:cNvPr id="353" name="Google Shape;353;p46"/>
            <p:cNvCxnSpPr>
              <a:stCxn id="344" idx="3"/>
              <a:endCxn id="345" idx="1"/>
            </p:cNvCxnSpPr>
            <p:nvPr/>
          </p:nvCxnSpPr>
          <p:spPr>
            <a:xfrm>
              <a:off x="2044500" y="2047613"/>
              <a:ext cx="2158200" cy="802200"/>
            </a:xfrm>
            <a:prstGeom prst="curvedConnector3">
              <a:avLst>
                <a:gd name="adj1" fmla="val 50000"/>
              </a:avLst>
            </a:prstGeom>
            <a:noFill/>
            <a:ln w="28575" cap="flat" cmpd="sng">
              <a:solidFill>
                <a:srgbClr val="FFD966"/>
              </a:solidFill>
              <a:prstDash val="solid"/>
              <a:round/>
              <a:headEnd type="none" w="med" len="med"/>
              <a:tailEnd type="stealth" w="med" len="med"/>
            </a:ln>
          </p:spPr>
        </p:cxnSp>
        <p:sp>
          <p:nvSpPr>
            <p:cNvPr id="354" name="Google Shape;354;p46"/>
            <p:cNvSpPr txBox="1"/>
            <p:nvPr/>
          </p:nvSpPr>
          <p:spPr>
            <a:xfrm>
              <a:off x="2379938" y="2295200"/>
              <a:ext cx="1269000" cy="533700"/>
            </a:xfrm>
            <a:prstGeom prst="rect">
              <a:avLst/>
            </a:prstGeom>
            <a:solidFill>
              <a:srgbClr val="FFFFFF"/>
            </a:solidFill>
            <a:ln w="9525" cap="flat" cmpd="sng">
              <a:solidFill>
                <a:srgbClr val="FFD966"/>
              </a:solidFill>
              <a:prstDash val="solid"/>
              <a:round/>
              <a:headEnd type="none" w="sm" len="sm"/>
              <a:tailEnd type="none" w="sm" len="sm"/>
            </a:ln>
          </p:spPr>
          <p:txBody>
            <a:bodyPr spcFirstLastPara="1" wrap="square" lIns="121900" tIns="121900" rIns="121900" bIns="121900" anchor="ctr" anchorCtr="0">
              <a:noAutofit/>
            </a:bodyPr>
            <a:lstStyle/>
            <a:p>
              <a:pPr algn="ctr"/>
              <a:r>
                <a:rPr lang="en-US" sz="2400">
                  <a:latin typeface="Proxima Nova"/>
                  <a:ea typeface="Proxima Nova"/>
                  <a:cs typeface="Proxima Nova"/>
                  <a:sym typeface="Proxima Nova"/>
                </a:rPr>
                <a:t>1. Issue credential</a:t>
              </a:r>
              <a:endParaRPr sz="2400">
                <a:latin typeface="Proxima Nova"/>
                <a:ea typeface="Proxima Nova"/>
                <a:cs typeface="Proxima Nova"/>
                <a:sym typeface="Proxima Nova"/>
              </a:endParaRPr>
            </a:p>
          </p:txBody>
        </p:sp>
      </p:grpSp>
      <p:grpSp>
        <p:nvGrpSpPr>
          <p:cNvPr id="355" name="Google Shape;355;p46"/>
          <p:cNvGrpSpPr/>
          <p:nvPr/>
        </p:nvGrpSpPr>
        <p:grpSpPr>
          <a:xfrm>
            <a:off x="8871100" y="2730167"/>
            <a:ext cx="3194000" cy="2728000"/>
            <a:chOff x="6653325" y="2047625"/>
            <a:chExt cx="2395500" cy="2046000"/>
          </a:xfrm>
        </p:grpSpPr>
        <p:cxnSp>
          <p:nvCxnSpPr>
            <p:cNvPr id="356" name="Google Shape;356;p46"/>
            <p:cNvCxnSpPr>
              <a:stCxn id="347" idx="0"/>
              <a:endCxn id="347" idx="3"/>
            </p:cNvCxnSpPr>
            <p:nvPr/>
          </p:nvCxnSpPr>
          <p:spPr>
            <a:xfrm flipH="1">
              <a:off x="7735050" y="2047625"/>
              <a:ext cx="457200" cy="457200"/>
            </a:xfrm>
            <a:prstGeom prst="curvedConnector4">
              <a:avLst>
                <a:gd name="adj1" fmla="val -136740"/>
                <a:gd name="adj2" fmla="val 423956"/>
              </a:avLst>
            </a:prstGeom>
            <a:noFill/>
            <a:ln w="28575" cap="flat" cmpd="sng">
              <a:solidFill>
                <a:srgbClr val="FFD966"/>
              </a:solidFill>
              <a:prstDash val="solid"/>
              <a:round/>
              <a:headEnd type="none" w="med" len="med"/>
              <a:tailEnd type="stealth" w="med" len="med"/>
            </a:ln>
          </p:spPr>
        </p:cxnSp>
        <p:sp>
          <p:nvSpPr>
            <p:cNvPr id="357" name="Google Shape;357;p46"/>
            <p:cNvSpPr txBox="1"/>
            <p:nvPr/>
          </p:nvSpPr>
          <p:spPr>
            <a:xfrm>
              <a:off x="6653325" y="3179225"/>
              <a:ext cx="2395500" cy="914400"/>
            </a:xfrm>
            <a:prstGeom prst="rect">
              <a:avLst/>
            </a:prstGeom>
            <a:solidFill>
              <a:srgbClr val="FFFFFF"/>
            </a:solidFill>
            <a:ln w="9525" cap="flat" cmpd="sng">
              <a:solidFill>
                <a:srgbClr val="FFD966"/>
              </a:solidFill>
              <a:prstDash val="solid"/>
              <a:round/>
              <a:headEnd type="none" w="sm" len="sm"/>
              <a:tailEnd type="none" w="sm" len="sm"/>
            </a:ln>
          </p:spPr>
          <p:txBody>
            <a:bodyPr spcFirstLastPara="1" wrap="square" lIns="121900" tIns="121900" rIns="121900" bIns="121900" anchor="ctr" anchorCtr="0">
              <a:noAutofit/>
            </a:bodyPr>
            <a:lstStyle/>
            <a:p>
              <a:pPr algn="ctr"/>
              <a:r>
                <a:rPr lang="en-US" sz="2400">
                  <a:solidFill>
                    <a:schemeClr val="dk1"/>
                  </a:solidFill>
                  <a:latin typeface="Proxima Nova"/>
                  <a:ea typeface="Proxima Nova"/>
                  <a:cs typeface="Proxima Nova"/>
                  <a:sym typeface="Proxima Nova"/>
                </a:rPr>
                <a:t>3. Validate credential integrity</a:t>
              </a:r>
              <a:endParaRPr sz="2400">
                <a:solidFill>
                  <a:schemeClr val="dk1"/>
                </a:solidFill>
                <a:latin typeface="Proxima Nova"/>
                <a:ea typeface="Proxima Nova"/>
                <a:cs typeface="Proxima Nova"/>
                <a:sym typeface="Proxima Nova"/>
              </a:endParaRPr>
            </a:p>
          </p:txBody>
        </p:sp>
      </p:grpSp>
    </p:spTree>
    <p:extLst>
      <p:ext uri="{BB962C8B-B14F-4D97-AF65-F5344CB8AC3E}">
        <p14:creationId xmlns:p14="http://schemas.microsoft.com/office/powerpoint/2010/main" val="2357575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52"/>
                                        </p:tgtEl>
                                        <p:attrNameLst>
                                          <p:attrName>style.visibility</p:attrName>
                                        </p:attrNameLst>
                                      </p:cBhvr>
                                      <p:to>
                                        <p:strVal val="visible"/>
                                      </p:to>
                                    </p:set>
                                    <p:animEffect transition="in" filter="fade">
                                      <p:cBhvr>
                                        <p:cTn id="7" dur="1000"/>
                                        <p:tgtEl>
                                          <p:spTgt spid="35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49"/>
                                        </p:tgtEl>
                                        <p:attrNameLst>
                                          <p:attrName>style.visibility</p:attrName>
                                        </p:attrNameLst>
                                      </p:cBhvr>
                                      <p:to>
                                        <p:strVal val="visible"/>
                                      </p:to>
                                    </p:set>
                                    <p:animEffect transition="in" filter="fade">
                                      <p:cBhvr>
                                        <p:cTn id="12" dur="1000"/>
                                        <p:tgtEl>
                                          <p:spTgt spid="34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55"/>
                                        </p:tgtEl>
                                        <p:attrNameLst>
                                          <p:attrName>style.visibility</p:attrName>
                                        </p:attrNameLst>
                                      </p:cBhvr>
                                      <p:to>
                                        <p:strVal val="visible"/>
                                      </p:to>
                                    </p:set>
                                    <p:animEffect transition="in" filter="fade">
                                      <p:cBhvr>
                                        <p:cTn id="17" dur="1000"/>
                                        <p:tgtEl>
                                          <p:spTgt spid="3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362" name="Google Shape;362;p47"/>
          <p:cNvSpPr/>
          <p:nvPr/>
        </p:nvSpPr>
        <p:spPr>
          <a:xfrm>
            <a:off x="5312500" y="1651800"/>
            <a:ext cx="1804800" cy="27576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63" name="Google Shape;363;p47"/>
          <p:cNvSpPr txBox="1"/>
          <p:nvPr/>
        </p:nvSpPr>
        <p:spPr>
          <a:xfrm>
            <a:off x="942867" y="769467"/>
            <a:ext cx="10055200" cy="806400"/>
          </a:xfrm>
          <a:prstGeom prst="rect">
            <a:avLst/>
          </a:prstGeom>
          <a:noFill/>
          <a:ln>
            <a:noFill/>
          </a:ln>
        </p:spPr>
        <p:txBody>
          <a:bodyPr spcFirstLastPara="1" wrap="square" lIns="121900" tIns="121900" rIns="121900" bIns="121900" anchor="t" anchorCtr="0">
            <a:noAutofit/>
          </a:bodyPr>
          <a:lstStyle/>
          <a:p>
            <a:r>
              <a:rPr lang="en-US" sz="3733" b="1">
                <a:solidFill>
                  <a:srgbClr val="414042"/>
                </a:solidFill>
                <a:latin typeface="Proxima Nova"/>
                <a:ea typeface="Proxima Nova"/>
                <a:cs typeface="Proxima Nova"/>
                <a:sym typeface="Proxima Nova"/>
              </a:rPr>
              <a:t>Verifiable Credential Workflow</a:t>
            </a:r>
            <a:endParaRPr sz="3733" b="1">
              <a:solidFill>
                <a:srgbClr val="414042"/>
              </a:solidFill>
              <a:latin typeface="Proxima Nova"/>
              <a:ea typeface="Proxima Nova"/>
              <a:cs typeface="Proxima Nova"/>
              <a:sym typeface="Proxima Nova"/>
            </a:endParaRPr>
          </a:p>
        </p:txBody>
      </p:sp>
      <p:sp>
        <p:nvSpPr>
          <p:cNvPr id="364" name="Google Shape;364;p47"/>
          <p:cNvSpPr/>
          <p:nvPr/>
        </p:nvSpPr>
        <p:spPr>
          <a:xfrm>
            <a:off x="8067633" y="5962973"/>
            <a:ext cx="609600" cy="210400"/>
          </a:xfrm>
          <a:prstGeom prst="rect">
            <a:avLst/>
          </a:prstGeom>
          <a:solidFill>
            <a:schemeClr val="lt1"/>
          </a:solidFill>
          <a:ln>
            <a:noFill/>
          </a:ln>
        </p:spPr>
        <p:txBody>
          <a:bodyPr spcFirstLastPara="1" wrap="square" lIns="121900" tIns="60933" rIns="121900" bIns="60933" anchor="ctr" anchorCtr="0">
            <a:noAutofit/>
          </a:bodyPr>
          <a:lstStyle/>
          <a:p>
            <a:pPr algn="ctr"/>
            <a:endParaRPr sz="2400">
              <a:solidFill>
                <a:schemeClr val="lt1"/>
              </a:solidFill>
              <a:latin typeface="Calibri"/>
              <a:ea typeface="Calibri"/>
              <a:cs typeface="Calibri"/>
              <a:sym typeface="Calibri"/>
            </a:endParaRPr>
          </a:p>
        </p:txBody>
      </p:sp>
      <p:sp>
        <p:nvSpPr>
          <p:cNvPr id="365" name="Google Shape;365;p47"/>
          <p:cNvSpPr txBox="1"/>
          <p:nvPr/>
        </p:nvSpPr>
        <p:spPr>
          <a:xfrm>
            <a:off x="5608700" y="1575867"/>
            <a:ext cx="1212400" cy="580000"/>
          </a:xfrm>
          <a:prstGeom prst="rect">
            <a:avLst/>
          </a:prstGeom>
          <a:noFill/>
          <a:ln>
            <a:noFill/>
          </a:ln>
        </p:spPr>
        <p:txBody>
          <a:bodyPr spcFirstLastPara="1" wrap="square" lIns="121900" tIns="121900" rIns="121900" bIns="121900" anchor="ctr" anchorCtr="0">
            <a:noAutofit/>
          </a:bodyPr>
          <a:lstStyle/>
          <a:p>
            <a:pPr algn="ctr"/>
            <a:r>
              <a:rPr lang="en-US" sz="2400">
                <a:latin typeface="Proxima Nova"/>
                <a:ea typeface="Proxima Nova"/>
                <a:cs typeface="Proxima Nova"/>
                <a:sym typeface="Proxima Nova"/>
              </a:rPr>
              <a:t>Person</a:t>
            </a:r>
            <a:endParaRPr sz="2400">
              <a:latin typeface="Proxima Nova"/>
              <a:ea typeface="Proxima Nova"/>
              <a:cs typeface="Proxima Nova"/>
              <a:sym typeface="Proxima Nova"/>
            </a:endParaRPr>
          </a:p>
        </p:txBody>
      </p:sp>
      <p:sp>
        <p:nvSpPr>
          <p:cNvPr id="366" name="Google Shape;366;p47"/>
          <p:cNvSpPr txBox="1"/>
          <p:nvPr/>
        </p:nvSpPr>
        <p:spPr>
          <a:xfrm>
            <a:off x="1513584" y="1575867"/>
            <a:ext cx="1212400" cy="580000"/>
          </a:xfrm>
          <a:prstGeom prst="rect">
            <a:avLst/>
          </a:prstGeom>
          <a:noFill/>
          <a:ln>
            <a:noFill/>
          </a:ln>
        </p:spPr>
        <p:txBody>
          <a:bodyPr spcFirstLastPara="1" wrap="square" lIns="121900" tIns="121900" rIns="121900" bIns="121900" anchor="ctr" anchorCtr="0">
            <a:noAutofit/>
          </a:bodyPr>
          <a:lstStyle/>
          <a:p>
            <a:pPr algn="ctr"/>
            <a:r>
              <a:rPr lang="en-US" sz="2400">
                <a:latin typeface="Proxima Nova"/>
                <a:ea typeface="Proxima Nova"/>
                <a:cs typeface="Proxima Nova"/>
                <a:sym typeface="Proxima Nova"/>
              </a:rPr>
              <a:t>Issuer</a:t>
            </a:r>
            <a:endParaRPr sz="2400">
              <a:latin typeface="Proxima Nova"/>
              <a:ea typeface="Proxima Nova"/>
              <a:cs typeface="Proxima Nova"/>
              <a:sym typeface="Proxima Nova"/>
            </a:endParaRPr>
          </a:p>
        </p:txBody>
      </p:sp>
      <p:pic>
        <p:nvPicPr>
          <p:cNvPr id="367" name="Google Shape;367;p47"/>
          <p:cNvPicPr preferRelativeResize="0"/>
          <p:nvPr/>
        </p:nvPicPr>
        <p:blipFill>
          <a:blip r:embed="rId3">
            <a:alphaModFix/>
          </a:blip>
          <a:stretch>
            <a:fillRect/>
          </a:stretch>
        </p:blipFill>
        <p:spPr>
          <a:xfrm>
            <a:off x="5605300" y="1841051"/>
            <a:ext cx="1219200" cy="1219200"/>
          </a:xfrm>
          <a:prstGeom prst="rect">
            <a:avLst/>
          </a:prstGeom>
          <a:noFill/>
          <a:ln>
            <a:noFill/>
          </a:ln>
        </p:spPr>
      </p:pic>
      <p:pic>
        <p:nvPicPr>
          <p:cNvPr id="368" name="Google Shape;368;p47"/>
          <p:cNvPicPr preferRelativeResize="0"/>
          <p:nvPr/>
        </p:nvPicPr>
        <p:blipFill>
          <a:blip r:embed="rId4">
            <a:alphaModFix/>
          </a:blip>
          <a:stretch>
            <a:fillRect/>
          </a:stretch>
        </p:blipFill>
        <p:spPr>
          <a:xfrm>
            <a:off x="1506800" y="2120551"/>
            <a:ext cx="1219200" cy="1219200"/>
          </a:xfrm>
          <a:prstGeom prst="rect">
            <a:avLst/>
          </a:prstGeom>
          <a:noFill/>
          <a:ln>
            <a:noFill/>
          </a:ln>
        </p:spPr>
      </p:pic>
      <p:pic>
        <p:nvPicPr>
          <p:cNvPr id="369" name="Google Shape;369;p47"/>
          <p:cNvPicPr preferRelativeResize="0"/>
          <p:nvPr/>
        </p:nvPicPr>
        <p:blipFill>
          <a:blip r:embed="rId5">
            <a:alphaModFix/>
          </a:blip>
          <a:stretch>
            <a:fillRect/>
          </a:stretch>
        </p:blipFill>
        <p:spPr>
          <a:xfrm>
            <a:off x="5603600" y="3190251"/>
            <a:ext cx="1219200" cy="1219200"/>
          </a:xfrm>
          <a:prstGeom prst="rect">
            <a:avLst/>
          </a:prstGeom>
          <a:noFill/>
          <a:ln>
            <a:noFill/>
          </a:ln>
        </p:spPr>
      </p:pic>
      <p:sp>
        <p:nvSpPr>
          <p:cNvPr id="370" name="Google Shape;370;p47"/>
          <p:cNvSpPr txBox="1"/>
          <p:nvPr/>
        </p:nvSpPr>
        <p:spPr>
          <a:xfrm>
            <a:off x="5291900" y="2759767"/>
            <a:ext cx="1846000" cy="580000"/>
          </a:xfrm>
          <a:prstGeom prst="rect">
            <a:avLst/>
          </a:prstGeom>
          <a:noFill/>
          <a:ln>
            <a:noFill/>
          </a:ln>
        </p:spPr>
        <p:txBody>
          <a:bodyPr spcFirstLastPara="1" wrap="square" lIns="121900" tIns="121900" rIns="121900" bIns="121900" anchor="ctr" anchorCtr="0">
            <a:noAutofit/>
          </a:bodyPr>
          <a:lstStyle/>
          <a:p>
            <a:pPr algn="ctr"/>
            <a:r>
              <a:rPr lang="en-US" sz="2400">
                <a:latin typeface="Proxima Nova"/>
                <a:ea typeface="Proxima Nova"/>
                <a:cs typeface="Proxima Nova"/>
                <a:sym typeface="Proxima Nova"/>
              </a:rPr>
              <a:t>Credential</a:t>
            </a:r>
            <a:endParaRPr sz="2400">
              <a:latin typeface="Proxima Nova"/>
              <a:ea typeface="Proxima Nova"/>
              <a:cs typeface="Proxima Nova"/>
              <a:sym typeface="Proxima Nova"/>
            </a:endParaRPr>
          </a:p>
        </p:txBody>
      </p:sp>
      <p:pic>
        <p:nvPicPr>
          <p:cNvPr id="371" name="Google Shape;371;p47"/>
          <p:cNvPicPr preferRelativeResize="0"/>
          <p:nvPr/>
        </p:nvPicPr>
        <p:blipFill>
          <a:blip r:embed="rId6">
            <a:alphaModFix/>
          </a:blip>
          <a:stretch>
            <a:fillRect/>
          </a:stretch>
        </p:blipFill>
        <p:spPr>
          <a:xfrm rot="5400000">
            <a:off x="9703800" y="2120567"/>
            <a:ext cx="1219200" cy="1219200"/>
          </a:xfrm>
          <a:prstGeom prst="rect">
            <a:avLst/>
          </a:prstGeom>
          <a:noFill/>
          <a:ln>
            <a:noFill/>
          </a:ln>
        </p:spPr>
      </p:pic>
      <p:sp>
        <p:nvSpPr>
          <p:cNvPr id="372" name="Google Shape;372;p47"/>
          <p:cNvSpPr txBox="1"/>
          <p:nvPr/>
        </p:nvSpPr>
        <p:spPr>
          <a:xfrm>
            <a:off x="9703784" y="1575867"/>
            <a:ext cx="1212400" cy="580000"/>
          </a:xfrm>
          <a:prstGeom prst="rect">
            <a:avLst/>
          </a:prstGeom>
          <a:noFill/>
          <a:ln>
            <a:noFill/>
          </a:ln>
        </p:spPr>
        <p:txBody>
          <a:bodyPr spcFirstLastPara="1" wrap="square" lIns="121900" tIns="121900" rIns="121900" bIns="121900" anchor="ctr" anchorCtr="0">
            <a:noAutofit/>
          </a:bodyPr>
          <a:lstStyle/>
          <a:p>
            <a:pPr algn="ctr"/>
            <a:r>
              <a:rPr lang="en-US" sz="2400">
                <a:latin typeface="Proxima Nova"/>
                <a:ea typeface="Proxima Nova"/>
                <a:cs typeface="Proxima Nova"/>
                <a:sym typeface="Proxima Nova"/>
              </a:rPr>
              <a:t>Verifier</a:t>
            </a:r>
            <a:endParaRPr sz="2400">
              <a:latin typeface="Proxima Nova"/>
              <a:ea typeface="Proxima Nova"/>
              <a:cs typeface="Proxima Nova"/>
              <a:sym typeface="Proxima Nova"/>
            </a:endParaRPr>
          </a:p>
        </p:txBody>
      </p:sp>
      <p:grpSp>
        <p:nvGrpSpPr>
          <p:cNvPr id="373" name="Google Shape;373;p47"/>
          <p:cNvGrpSpPr/>
          <p:nvPr/>
        </p:nvGrpSpPr>
        <p:grpSpPr>
          <a:xfrm>
            <a:off x="4938867" y="4920300"/>
            <a:ext cx="2552067" cy="819133"/>
            <a:chOff x="3141000" y="4015675"/>
            <a:chExt cx="1914050" cy="614350"/>
          </a:xfrm>
        </p:grpSpPr>
        <p:sp>
          <p:nvSpPr>
            <p:cNvPr id="374" name="Google Shape;374;p47"/>
            <p:cNvSpPr/>
            <p:nvPr/>
          </p:nvSpPr>
          <p:spPr>
            <a:xfrm>
              <a:off x="3141000" y="4015675"/>
              <a:ext cx="457200" cy="401400"/>
            </a:xfrm>
            <a:prstGeom prst="rect">
              <a:avLst/>
            </a:prstGeom>
            <a:solidFill>
              <a:srgbClr val="3C78D8"/>
            </a:solidFill>
            <a:ln w="28575" cap="flat" cmpd="sng">
              <a:solidFill>
                <a:srgbClr val="FFD966"/>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75" name="Google Shape;375;p47"/>
            <p:cNvSpPr/>
            <p:nvPr/>
          </p:nvSpPr>
          <p:spPr>
            <a:xfrm>
              <a:off x="3527175" y="4228625"/>
              <a:ext cx="457200" cy="401400"/>
            </a:xfrm>
            <a:prstGeom prst="rect">
              <a:avLst/>
            </a:prstGeom>
            <a:solidFill>
              <a:srgbClr val="3C78D8"/>
            </a:solidFill>
            <a:ln w="28575" cap="flat" cmpd="sng">
              <a:solidFill>
                <a:srgbClr val="FFD966"/>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76" name="Google Shape;376;p47"/>
            <p:cNvSpPr/>
            <p:nvPr/>
          </p:nvSpPr>
          <p:spPr>
            <a:xfrm>
              <a:off x="3906925" y="4015675"/>
              <a:ext cx="457200" cy="401400"/>
            </a:xfrm>
            <a:prstGeom prst="rect">
              <a:avLst/>
            </a:prstGeom>
            <a:solidFill>
              <a:srgbClr val="3C78D8"/>
            </a:solidFill>
            <a:ln w="28575" cap="flat" cmpd="sng">
              <a:solidFill>
                <a:srgbClr val="FFD966"/>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77" name="Google Shape;377;p47"/>
            <p:cNvSpPr/>
            <p:nvPr/>
          </p:nvSpPr>
          <p:spPr>
            <a:xfrm>
              <a:off x="4249250" y="4228625"/>
              <a:ext cx="457200" cy="401400"/>
            </a:xfrm>
            <a:prstGeom prst="rect">
              <a:avLst/>
            </a:prstGeom>
            <a:solidFill>
              <a:srgbClr val="3C78D8"/>
            </a:solidFill>
            <a:ln w="28575" cap="flat" cmpd="sng">
              <a:solidFill>
                <a:srgbClr val="FFD966"/>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78" name="Google Shape;378;p47"/>
            <p:cNvSpPr/>
            <p:nvPr/>
          </p:nvSpPr>
          <p:spPr>
            <a:xfrm>
              <a:off x="4597850" y="4015675"/>
              <a:ext cx="457200" cy="401400"/>
            </a:xfrm>
            <a:prstGeom prst="rect">
              <a:avLst/>
            </a:prstGeom>
            <a:solidFill>
              <a:srgbClr val="3C78D8"/>
            </a:solidFill>
            <a:ln w="28575" cap="flat" cmpd="sng">
              <a:solidFill>
                <a:srgbClr val="FFD966"/>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sp>
        <p:nvSpPr>
          <p:cNvPr id="379" name="Google Shape;379;p47"/>
          <p:cNvSpPr txBox="1"/>
          <p:nvPr/>
        </p:nvSpPr>
        <p:spPr>
          <a:xfrm>
            <a:off x="4656500" y="5739433"/>
            <a:ext cx="3116800" cy="580000"/>
          </a:xfrm>
          <a:prstGeom prst="rect">
            <a:avLst/>
          </a:prstGeom>
          <a:noFill/>
          <a:ln>
            <a:noFill/>
          </a:ln>
        </p:spPr>
        <p:txBody>
          <a:bodyPr spcFirstLastPara="1" wrap="square" lIns="121900" tIns="121900" rIns="121900" bIns="121900" anchor="ctr" anchorCtr="0">
            <a:noAutofit/>
          </a:bodyPr>
          <a:lstStyle/>
          <a:p>
            <a:pPr algn="ctr"/>
            <a:r>
              <a:rPr lang="en-US" sz="2400">
                <a:latin typeface="Proxima Nova"/>
                <a:ea typeface="Proxima Nova"/>
                <a:cs typeface="Proxima Nova"/>
                <a:sym typeface="Proxima Nova"/>
              </a:rPr>
              <a:t>Blockchain Registry</a:t>
            </a:r>
            <a:endParaRPr sz="2400">
              <a:latin typeface="Proxima Nova"/>
              <a:ea typeface="Proxima Nova"/>
              <a:cs typeface="Proxima Nova"/>
              <a:sym typeface="Proxima Nova"/>
            </a:endParaRPr>
          </a:p>
        </p:txBody>
      </p:sp>
      <p:grpSp>
        <p:nvGrpSpPr>
          <p:cNvPr id="380" name="Google Shape;380;p47"/>
          <p:cNvGrpSpPr/>
          <p:nvPr/>
        </p:nvGrpSpPr>
        <p:grpSpPr>
          <a:xfrm>
            <a:off x="942867" y="3339751"/>
            <a:ext cx="3995933" cy="1848000"/>
            <a:chOff x="707150" y="2504813"/>
            <a:chExt cx="2996950" cy="1386000"/>
          </a:xfrm>
        </p:grpSpPr>
        <p:cxnSp>
          <p:nvCxnSpPr>
            <p:cNvPr id="381" name="Google Shape;381;p47"/>
            <p:cNvCxnSpPr>
              <a:stCxn id="368" idx="2"/>
              <a:endCxn id="374" idx="1"/>
            </p:cNvCxnSpPr>
            <p:nvPr/>
          </p:nvCxnSpPr>
          <p:spPr>
            <a:xfrm rot="-5400000" flipH="1">
              <a:off x="1952700" y="2139413"/>
              <a:ext cx="1386000" cy="2116800"/>
            </a:xfrm>
            <a:prstGeom prst="curvedConnector2">
              <a:avLst/>
            </a:prstGeom>
            <a:noFill/>
            <a:ln w="28575" cap="flat" cmpd="sng">
              <a:solidFill>
                <a:srgbClr val="FFD966"/>
              </a:solidFill>
              <a:prstDash val="solid"/>
              <a:round/>
              <a:headEnd type="none" w="med" len="med"/>
              <a:tailEnd type="stealth" w="med" len="med"/>
            </a:ln>
          </p:spPr>
        </p:cxnSp>
        <p:sp>
          <p:nvSpPr>
            <p:cNvPr id="382" name="Google Shape;382;p47"/>
            <p:cNvSpPr txBox="1"/>
            <p:nvPr/>
          </p:nvSpPr>
          <p:spPr>
            <a:xfrm>
              <a:off x="707150" y="2913350"/>
              <a:ext cx="2337600" cy="914400"/>
            </a:xfrm>
            <a:prstGeom prst="rect">
              <a:avLst/>
            </a:prstGeom>
            <a:solidFill>
              <a:srgbClr val="FFFFFF"/>
            </a:solidFill>
            <a:ln w="9525" cap="flat" cmpd="sng">
              <a:solidFill>
                <a:srgbClr val="FFD966"/>
              </a:solidFill>
              <a:prstDash val="solid"/>
              <a:round/>
              <a:headEnd type="none" w="sm" len="sm"/>
              <a:tailEnd type="none" w="sm" len="sm"/>
            </a:ln>
          </p:spPr>
          <p:txBody>
            <a:bodyPr spcFirstLastPara="1" wrap="square" lIns="121900" tIns="121900" rIns="121900" bIns="121900" anchor="ctr" anchorCtr="0">
              <a:noAutofit/>
            </a:bodyPr>
            <a:lstStyle/>
            <a:p>
              <a:pPr algn="ctr"/>
              <a:r>
                <a:rPr lang="en-US" sz="2400">
                  <a:latin typeface="Proxima Nova"/>
                  <a:ea typeface="Proxima Nova"/>
                  <a:cs typeface="Proxima Nova"/>
                  <a:sym typeface="Proxima Nova"/>
                </a:rPr>
                <a:t>1. Register proof of credential integrity and provenance</a:t>
              </a:r>
              <a:endParaRPr sz="2400">
                <a:latin typeface="Proxima Nova"/>
                <a:ea typeface="Proxima Nova"/>
                <a:cs typeface="Proxima Nova"/>
                <a:sym typeface="Proxima Nova"/>
              </a:endParaRPr>
            </a:p>
          </p:txBody>
        </p:sp>
      </p:grpSp>
      <p:grpSp>
        <p:nvGrpSpPr>
          <p:cNvPr id="383" name="Google Shape;383;p47"/>
          <p:cNvGrpSpPr/>
          <p:nvPr/>
        </p:nvGrpSpPr>
        <p:grpSpPr>
          <a:xfrm>
            <a:off x="6822800" y="2730251"/>
            <a:ext cx="2881200" cy="1069600"/>
            <a:chOff x="5117100" y="2047688"/>
            <a:chExt cx="2160900" cy="802200"/>
          </a:xfrm>
        </p:grpSpPr>
        <p:cxnSp>
          <p:nvCxnSpPr>
            <p:cNvPr id="384" name="Google Shape;384;p47"/>
            <p:cNvCxnSpPr>
              <a:stCxn id="369" idx="3"/>
              <a:endCxn id="371" idx="2"/>
            </p:cNvCxnSpPr>
            <p:nvPr/>
          </p:nvCxnSpPr>
          <p:spPr>
            <a:xfrm rot="10800000" flipH="1">
              <a:off x="5117100" y="2047688"/>
              <a:ext cx="2160900" cy="802200"/>
            </a:xfrm>
            <a:prstGeom prst="curvedConnector3">
              <a:avLst>
                <a:gd name="adj1" fmla="val 49997"/>
              </a:avLst>
            </a:prstGeom>
            <a:noFill/>
            <a:ln w="28575" cap="flat" cmpd="sng">
              <a:solidFill>
                <a:srgbClr val="FFD966"/>
              </a:solidFill>
              <a:prstDash val="solid"/>
              <a:round/>
              <a:headEnd type="none" w="med" len="med"/>
              <a:tailEnd type="stealth" w="med" len="med"/>
            </a:ln>
          </p:spPr>
        </p:cxnSp>
        <p:sp>
          <p:nvSpPr>
            <p:cNvPr id="385" name="Google Shape;385;p47"/>
            <p:cNvSpPr txBox="1"/>
            <p:nvPr/>
          </p:nvSpPr>
          <p:spPr>
            <a:xfrm>
              <a:off x="5681138" y="2181875"/>
              <a:ext cx="1269000" cy="533700"/>
            </a:xfrm>
            <a:prstGeom prst="rect">
              <a:avLst/>
            </a:prstGeom>
            <a:solidFill>
              <a:srgbClr val="FFFFFF"/>
            </a:solidFill>
            <a:ln w="9525" cap="flat" cmpd="sng">
              <a:solidFill>
                <a:srgbClr val="FFD966"/>
              </a:solidFill>
              <a:prstDash val="solid"/>
              <a:round/>
              <a:headEnd type="none" w="sm" len="sm"/>
              <a:tailEnd type="none" w="sm" len="sm"/>
            </a:ln>
          </p:spPr>
          <p:txBody>
            <a:bodyPr spcFirstLastPara="1" wrap="square" lIns="121900" tIns="121900" rIns="121900" bIns="121900" anchor="ctr" anchorCtr="0">
              <a:noAutofit/>
            </a:bodyPr>
            <a:lstStyle/>
            <a:p>
              <a:pPr algn="ctr"/>
              <a:r>
                <a:rPr lang="en-US" sz="2400">
                  <a:latin typeface="Proxima Nova"/>
                  <a:ea typeface="Proxima Nova"/>
                  <a:cs typeface="Proxima Nova"/>
                  <a:sym typeface="Proxima Nova"/>
                </a:rPr>
                <a:t>3. Present credential</a:t>
              </a:r>
              <a:endParaRPr sz="2400">
                <a:latin typeface="Proxima Nova"/>
                <a:ea typeface="Proxima Nova"/>
                <a:cs typeface="Proxima Nova"/>
                <a:sym typeface="Proxima Nova"/>
              </a:endParaRPr>
            </a:p>
          </p:txBody>
        </p:sp>
      </p:grpSp>
      <p:grpSp>
        <p:nvGrpSpPr>
          <p:cNvPr id="386" name="Google Shape;386;p47"/>
          <p:cNvGrpSpPr/>
          <p:nvPr/>
        </p:nvGrpSpPr>
        <p:grpSpPr>
          <a:xfrm>
            <a:off x="2726000" y="2730151"/>
            <a:ext cx="2877600" cy="1069600"/>
            <a:chOff x="2044500" y="2047613"/>
            <a:chExt cx="2158200" cy="802200"/>
          </a:xfrm>
        </p:grpSpPr>
        <p:cxnSp>
          <p:nvCxnSpPr>
            <p:cNvPr id="387" name="Google Shape;387;p47"/>
            <p:cNvCxnSpPr>
              <a:stCxn id="368" idx="3"/>
              <a:endCxn id="369" idx="1"/>
            </p:cNvCxnSpPr>
            <p:nvPr/>
          </p:nvCxnSpPr>
          <p:spPr>
            <a:xfrm>
              <a:off x="2044500" y="2047613"/>
              <a:ext cx="2158200" cy="802200"/>
            </a:xfrm>
            <a:prstGeom prst="curvedConnector3">
              <a:avLst>
                <a:gd name="adj1" fmla="val 50000"/>
              </a:avLst>
            </a:prstGeom>
            <a:noFill/>
            <a:ln w="28575" cap="flat" cmpd="sng">
              <a:solidFill>
                <a:srgbClr val="FFD966"/>
              </a:solidFill>
              <a:prstDash val="solid"/>
              <a:round/>
              <a:headEnd type="none" w="med" len="med"/>
              <a:tailEnd type="stealth" w="med" len="med"/>
            </a:ln>
          </p:spPr>
        </p:cxnSp>
        <p:sp>
          <p:nvSpPr>
            <p:cNvPr id="388" name="Google Shape;388;p47"/>
            <p:cNvSpPr txBox="1"/>
            <p:nvPr/>
          </p:nvSpPr>
          <p:spPr>
            <a:xfrm>
              <a:off x="2379938" y="2295200"/>
              <a:ext cx="1269000" cy="533700"/>
            </a:xfrm>
            <a:prstGeom prst="rect">
              <a:avLst/>
            </a:prstGeom>
            <a:solidFill>
              <a:srgbClr val="FFFFFF"/>
            </a:solidFill>
            <a:ln w="9525" cap="flat" cmpd="sng">
              <a:solidFill>
                <a:srgbClr val="FFD966"/>
              </a:solidFill>
              <a:prstDash val="solid"/>
              <a:round/>
              <a:headEnd type="none" w="sm" len="sm"/>
              <a:tailEnd type="none" w="sm" len="sm"/>
            </a:ln>
          </p:spPr>
          <p:txBody>
            <a:bodyPr spcFirstLastPara="1" wrap="square" lIns="121900" tIns="121900" rIns="121900" bIns="121900" anchor="ctr" anchorCtr="0">
              <a:noAutofit/>
            </a:bodyPr>
            <a:lstStyle/>
            <a:p>
              <a:pPr algn="ctr"/>
              <a:r>
                <a:rPr lang="en-US" sz="2400">
                  <a:latin typeface="Proxima Nova"/>
                  <a:ea typeface="Proxima Nova"/>
                  <a:cs typeface="Proxima Nova"/>
                  <a:sym typeface="Proxima Nova"/>
                </a:rPr>
                <a:t>2. Issue credential</a:t>
              </a:r>
              <a:endParaRPr sz="2400">
                <a:latin typeface="Proxima Nova"/>
                <a:ea typeface="Proxima Nova"/>
                <a:cs typeface="Proxima Nova"/>
                <a:sym typeface="Proxima Nova"/>
              </a:endParaRPr>
            </a:p>
          </p:txBody>
        </p:sp>
      </p:grpSp>
      <p:grpSp>
        <p:nvGrpSpPr>
          <p:cNvPr id="389" name="Google Shape;389;p47"/>
          <p:cNvGrpSpPr/>
          <p:nvPr/>
        </p:nvGrpSpPr>
        <p:grpSpPr>
          <a:xfrm>
            <a:off x="7491000" y="3339767"/>
            <a:ext cx="3634733" cy="1848000"/>
            <a:chOff x="5618250" y="2504825"/>
            <a:chExt cx="2726050" cy="1386000"/>
          </a:xfrm>
        </p:grpSpPr>
        <p:cxnSp>
          <p:nvCxnSpPr>
            <p:cNvPr id="390" name="Google Shape;390;p47"/>
            <p:cNvCxnSpPr>
              <a:stCxn id="371" idx="3"/>
              <a:endCxn id="378" idx="3"/>
            </p:cNvCxnSpPr>
            <p:nvPr/>
          </p:nvCxnSpPr>
          <p:spPr>
            <a:xfrm rot="5400000">
              <a:off x="5983650" y="2139425"/>
              <a:ext cx="1386000" cy="2116800"/>
            </a:xfrm>
            <a:prstGeom prst="curvedConnector2">
              <a:avLst/>
            </a:prstGeom>
            <a:noFill/>
            <a:ln w="28575" cap="flat" cmpd="sng">
              <a:solidFill>
                <a:srgbClr val="FFD966"/>
              </a:solidFill>
              <a:prstDash val="solid"/>
              <a:round/>
              <a:headEnd type="none" w="med" len="med"/>
              <a:tailEnd type="stealth" w="med" len="med"/>
            </a:ln>
          </p:spPr>
        </p:cxnSp>
        <p:sp>
          <p:nvSpPr>
            <p:cNvPr id="391" name="Google Shape;391;p47"/>
            <p:cNvSpPr txBox="1"/>
            <p:nvPr/>
          </p:nvSpPr>
          <p:spPr>
            <a:xfrm>
              <a:off x="6280900" y="2849825"/>
              <a:ext cx="2063400" cy="1041000"/>
            </a:xfrm>
            <a:prstGeom prst="rect">
              <a:avLst/>
            </a:prstGeom>
            <a:solidFill>
              <a:srgbClr val="FFFFFF"/>
            </a:solidFill>
            <a:ln w="9525" cap="flat" cmpd="sng">
              <a:solidFill>
                <a:srgbClr val="FFD966"/>
              </a:solidFill>
              <a:prstDash val="solid"/>
              <a:round/>
              <a:headEnd type="none" w="sm" len="sm"/>
              <a:tailEnd type="none" w="sm" len="sm"/>
            </a:ln>
          </p:spPr>
          <p:txBody>
            <a:bodyPr spcFirstLastPara="1" wrap="square" lIns="121900" tIns="121900" rIns="121900" bIns="121900" anchor="ctr" anchorCtr="0">
              <a:noAutofit/>
            </a:bodyPr>
            <a:lstStyle/>
            <a:p>
              <a:pPr algn="ctr"/>
              <a:r>
                <a:rPr lang="en-US" sz="2400">
                  <a:latin typeface="Proxima Nova"/>
                  <a:ea typeface="Proxima Nova"/>
                  <a:cs typeface="Proxima Nova"/>
                  <a:sym typeface="Proxima Nova"/>
                </a:rPr>
                <a:t>4. Validate credential integrity and provenance</a:t>
              </a:r>
              <a:endParaRPr sz="2400">
                <a:latin typeface="Proxima Nova"/>
                <a:ea typeface="Proxima Nova"/>
                <a:cs typeface="Proxima Nova"/>
                <a:sym typeface="Proxima Nova"/>
              </a:endParaRPr>
            </a:p>
          </p:txBody>
        </p:sp>
      </p:grpSp>
      <p:sp>
        <p:nvSpPr>
          <p:cNvPr id="392" name="Google Shape;392;p47"/>
          <p:cNvSpPr txBox="1"/>
          <p:nvPr/>
        </p:nvSpPr>
        <p:spPr>
          <a:xfrm>
            <a:off x="8067633" y="5687367"/>
            <a:ext cx="3716000" cy="486000"/>
          </a:xfrm>
          <a:prstGeom prst="rect">
            <a:avLst/>
          </a:prstGeom>
          <a:noFill/>
          <a:ln>
            <a:noFill/>
          </a:ln>
        </p:spPr>
        <p:txBody>
          <a:bodyPr spcFirstLastPara="1" wrap="square" lIns="121900" tIns="121900" rIns="121900" bIns="121900" anchor="t" anchorCtr="0">
            <a:noAutofit/>
          </a:bodyPr>
          <a:lstStyle/>
          <a:p>
            <a:r>
              <a:rPr lang="en-US" sz="1067" i="1" u="sng">
                <a:solidFill>
                  <a:schemeClr val="hlink"/>
                </a:solidFill>
                <a:latin typeface="Proxima Nova"/>
                <a:ea typeface="Proxima Nova"/>
                <a:cs typeface="Proxima Nova"/>
                <a:sym typeface="Proxima Nova"/>
                <a:hlinkClick r:id="rId7"/>
              </a:rPr>
              <a:t>CC BY-NC-SA 4.0</a:t>
            </a:r>
            <a:r>
              <a:rPr lang="en-US" sz="1067" i="1">
                <a:latin typeface="Proxima Nova"/>
                <a:ea typeface="Proxima Nova"/>
                <a:cs typeface="Proxima Nova"/>
                <a:sym typeface="Proxima Nova"/>
              </a:rPr>
              <a:t> - Adapted from </a:t>
            </a:r>
            <a:r>
              <a:rPr lang="en-US" sz="1067" i="1" u="sng">
                <a:solidFill>
                  <a:schemeClr val="hlink"/>
                </a:solidFill>
                <a:latin typeface="Proxima Nova"/>
                <a:ea typeface="Proxima Nova"/>
                <a:cs typeface="Proxima Nova"/>
                <a:sym typeface="Proxima Nova"/>
                <a:hlinkClick r:id="rId8"/>
              </a:rPr>
              <a:t>Blockchain Security and Privacy</a:t>
            </a:r>
            <a:r>
              <a:rPr lang="en-US" sz="1067" i="1">
                <a:latin typeface="Proxima Nova"/>
                <a:ea typeface="Proxima Nova"/>
                <a:cs typeface="Proxima Nova"/>
                <a:sym typeface="Proxima Nova"/>
              </a:rPr>
              <a:t> by Anil John, Digital Security Coach</a:t>
            </a:r>
            <a:endParaRPr sz="1067" i="1">
              <a:latin typeface="Proxima Nova"/>
              <a:ea typeface="Proxima Nova"/>
              <a:cs typeface="Proxima Nova"/>
              <a:sym typeface="Proxima Nova"/>
            </a:endParaRPr>
          </a:p>
        </p:txBody>
      </p:sp>
    </p:spTree>
    <p:extLst>
      <p:ext uri="{BB962C8B-B14F-4D97-AF65-F5344CB8AC3E}">
        <p14:creationId xmlns:p14="http://schemas.microsoft.com/office/powerpoint/2010/main" val="1233304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80"/>
                                        </p:tgtEl>
                                        <p:attrNameLst>
                                          <p:attrName>style.visibility</p:attrName>
                                        </p:attrNameLst>
                                      </p:cBhvr>
                                      <p:to>
                                        <p:strVal val="visible"/>
                                      </p:to>
                                    </p:set>
                                    <p:animEffect transition="in" filter="fade">
                                      <p:cBhvr>
                                        <p:cTn id="7" dur="1000"/>
                                        <p:tgtEl>
                                          <p:spTgt spid="38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86"/>
                                        </p:tgtEl>
                                        <p:attrNameLst>
                                          <p:attrName>style.visibility</p:attrName>
                                        </p:attrNameLst>
                                      </p:cBhvr>
                                      <p:to>
                                        <p:strVal val="visible"/>
                                      </p:to>
                                    </p:set>
                                    <p:animEffect transition="in" filter="fade">
                                      <p:cBhvr>
                                        <p:cTn id="12" dur="1000"/>
                                        <p:tgtEl>
                                          <p:spTgt spid="38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83"/>
                                        </p:tgtEl>
                                        <p:attrNameLst>
                                          <p:attrName>style.visibility</p:attrName>
                                        </p:attrNameLst>
                                      </p:cBhvr>
                                      <p:to>
                                        <p:strVal val="visible"/>
                                      </p:to>
                                    </p:set>
                                    <p:animEffect transition="in" filter="fade">
                                      <p:cBhvr>
                                        <p:cTn id="17" dur="1000"/>
                                        <p:tgtEl>
                                          <p:spTgt spid="38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89"/>
                                        </p:tgtEl>
                                        <p:attrNameLst>
                                          <p:attrName>style.visibility</p:attrName>
                                        </p:attrNameLst>
                                      </p:cBhvr>
                                      <p:to>
                                        <p:strVal val="visible"/>
                                      </p:to>
                                    </p:set>
                                    <p:animEffect transition="in" filter="fade">
                                      <p:cBhvr>
                                        <p:cTn id="22" dur="1000"/>
                                        <p:tgtEl>
                                          <p:spTgt spid="3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pic>
        <p:nvPicPr>
          <p:cNvPr id="397" name="Google Shape;397;p48"/>
          <p:cNvPicPr preferRelativeResize="0"/>
          <p:nvPr/>
        </p:nvPicPr>
        <p:blipFill rotWithShape="1">
          <a:blip r:embed="rId3">
            <a:alphaModFix/>
          </a:blip>
          <a:srcRect/>
          <a:stretch/>
        </p:blipFill>
        <p:spPr>
          <a:xfrm>
            <a:off x="5346234" y="-870599"/>
            <a:ext cx="1499535" cy="3649332"/>
          </a:xfrm>
          <a:prstGeom prst="rect">
            <a:avLst/>
          </a:prstGeom>
          <a:noFill/>
          <a:ln>
            <a:noFill/>
          </a:ln>
        </p:spPr>
      </p:pic>
      <p:sp>
        <p:nvSpPr>
          <p:cNvPr id="398" name="Google Shape;398;p48"/>
          <p:cNvSpPr txBox="1"/>
          <p:nvPr/>
        </p:nvSpPr>
        <p:spPr>
          <a:xfrm>
            <a:off x="2244600" y="2919933"/>
            <a:ext cx="7702800" cy="2742800"/>
          </a:xfrm>
          <a:prstGeom prst="rect">
            <a:avLst/>
          </a:prstGeom>
          <a:noFill/>
          <a:ln>
            <a:noFill/>
          </a:ln>
        </p:spPr>
        <p:txBody>
          <a:bodyPr spcFirstLastPara="1" wrap="square" lIns="121900" tIns="121900" rIns="121900" bIns="121900" anchor="t" anchorCtr="0">
            <a:noAutofit/>
          </a:bodyPr>
          <a:lstStyle/>
          <a:p>
            <a:pPr algn="ctr"/>
            <a:r>
              <a:rPr lang="en-US" sz="2667" i="1">
                <a:solidFill>
                  <a:schemeClr val="dk1"/>
                </a:solidFill>
                <a:highlight>
                  <a:srgbClr val="FFFFFF"/>
                </a:highlight>
                <a:latin typeface="Proxima Nova"/>
                <a:ea typeface="Proxima Nova"/>
                <a:cs typeface="Proxima Nova"/>
                <a:sym typeface="Proxima Nova"/>
              </a:rPr>
              <a:t>A </a:t>
            </a:r>
            <a:r>
              <a:rPr lang="en-US" sz="2667" i="1">
                <a:solidFill>
                  <a:srgbClr val="9900FF"/>
                </a:solidFill>
                <a:highlight>
                  <a:srgbClr val="FFFFFF"/>
                </a:highlight>
                <a:latin typeface="Proxima Nova"/>
                <a:ea typeface="Proxima Nova"/>
                <a:cs typeface="Proxima Nova"/>
                <a:sym typeface="Proxima Nova"/>
              </a:rPr>
              <a:t>zero-knowledge protocol</a:t>
            </a:r>
            <a:r>
              <a:rPr lang="en-US" sz="2667" i="1">
                <a:solidFill>
                  <a:schemeClr val="dk1"/>
                </a:solidFill>
                <a:highlight>
                  <a:srgbClr val="FFFFFF"/>
                </a:highlight>
                <a:latin typeface="Proxima Nova"/>
                <a:ea typeface="Proxima Nova"/>
                <a:cs typeface="Proxima Nova"/>
                <a:sym typeface="Proxima Nova"/>
              </a:rPr>
              <a:t> is a method by which one party (the prover) can prove to another party (the verifier) that something is true, without revealing any information apart from the fact that this specific statement is true.</a:t>
            </a:r>
            <a:endParaRPr sz="2667">
              <a:solidFill>
                <a:srgbClr val="414042"/>
              </a:solidFill>
              <a:latin typeface="Proxima Nova"/>
              <a:ea typeface="Proxima Nova"/>
              <a:cs typeface="Proxima Nova"/>
              <a:sym typeface="Proxima Nova"/>
            </a:endParaRPr>
          </a:p>
          <a:p>
            <a:pPr algn="ctr"/>
            <a:endParaRPr sz="1467">
              <a:solidFill>
                <a:srgbClr val="414042"/>
              </a:solidFill>
              <a:latin typeface="Proxima Nova"/>
              <a:ea typeface="Proxima Nova"/>
              <a:cs typeface="Proxima Nova"/>
              <a:sym typeface="Proxima Nova"/>
            </a:endParaRPr>
          </a:p>
          <a:p>
            <a:pPr algn="ctr"/>
            <a:r>
              <a:rPr lang="en-US" sz="1467">
                <a:solidFill>
                  <a:srgbClr val="414042"/>
                </a:solidFill>
                <a:latin typeface="Proxima Nova"/>
                <a:ea typeface="Proxima Nova"/>
                <a:cs typeface="Proxima Nova"/>
                <a:sym typeface="Proxima Nova"/>
              </a:rPr>
              <a:t>- </a:t>
            </a:r>
            <a:r>
              <a:rPr lang="en-US" sz="1467" u="sng">
                <a:solidFill>
                  <a:schemeClr val="hlink"/>
                </a:solidFill>
                <a:latin typeface="Proxima Nova"/>
                <a:ea typeface="Proxima Nova"/>
                <a:cs typeface="Proxima Nova"/>
                <a:sym typeface="Proxima Nova"/>
                <a:hlinkClick r:id="rId4"/>
              </a:rPr>
              <a:t>The Knowledge Complexity of Interactive Proof Systems</a:t>
            </a:r>
            <a:endParaRPr sz="1467">
              <a:solidFill>
                <a:schemeClr val="dk1"/>
              </a:solidFill>
              <a:highlight>
                <a:srgbClr val="FFFFFF"/>
              </a:highlight>
              <a:latin typeface="Proxima Nova"/>
              <a:ea typeface="Proxima Nova"/>
              <a:cs typeface="Proxima Nova"/>
              <a:sym typeface="Proxima Nova"/>
            </a:endParaRPr>
          </a:p>
          <a:p>
            <a:pPr algn="ctr"/>
            <a:r>
              <a:rPr lang="en-US" sz="1467">
                <a:solidFill>
                  <a:schemeClr val="dk1"/>
                </a:solidFill>
                <a:highlight>
                  <a:srgbClr val="FFFFFF"/>
                </a:highlight>
                <a:latin typeface="Proxima Nova"/>
                <a:ea typeface="Proxima Nova"/>
                <a:cs typeface="Proxima Nova"/>
                <a:sym typeface="Proxima Nova"/>
              </a:rPr>
              <a:t>Shafi Goldwasser, Silvio Micali and Charles Rackoff</a:t>
            </a:r>
            <a:r>
              <a:rPr lang="en-US" sz="1467">
                <a:solidFill>
                  <a:srgbClr val="414042"/>
                </a:solidFill>
                <a:latin typeface="Proxima Nova"/>
                <a:ea typeface="Proxima Nova"/>
                <a:cs typeface="Proxima Nova"/>
                <a:sym typeface="Proxima Nova"/>
              </a:rPr>
              <a:t> </a:t>
            </a:r>
            <a:endParaRPr sz="1467">
              <a:solidFill>
                <a:srgbClr val="414042"/>
              </a:solidFill>
              <a:latin typeface="Proxima Nova"/>
              <a:ea typeface="Proxima Nova"/>
              <a:cs typeface="Proxima Nova"/>
              <a:sym typeface="Proxima Nova"/>
            </a:endParaRPr>
          </a:p>
          <a:p>
            <a:pPr algn="ctr">
              <a:buClr>
                <a:schemeClr val="dk1"/>
              </a:buClr>
              <a:buSzPts val="1100"/>
            </a:pPr>
            <a:endParaRPr sz="3200">
              <a:solidFill>
                <a:srgbClr val="414042"/>
              </a:solidFill>
              <a:latin typeface="Proxima Nova"/>
              <a:ea typeface="Proxima Nova"/>
              <a:cs typeface="Proxima Nova"/>
              <a:sym typeface="Proxima Nova"/>
            </a:endParaRPr>
          </a:p>
          <a:p>
            <a:pPr algn="ctr"/>
            <a:endParaRPr sz="3200">
              <a:solidFill>
                <a:srgbClr val="414042"/>
              </a:solidFill>
              <a:latin typeface="Proxima Nova"/>
              <a:ea typeface="Proxima Nova"/>
              <a:cs typeface="Proxima Nova"/>
              <a:sym typeface="Proxima Nova"/>
            </a:endParaRPr>
          </a:p>
          <a:p>
            <a:pPr algn="ctr"/>
            <a:endParaRPr sz="3200" b="1">
              <a:solidFill>
                <a:srgbClr val="74D1D6"/>
              </a:solidFill>
              <a:latin typeface="Proxima Nova"/>
              <a:ea typeface="Proxima Nova"/>
              <a:cs typeface="Proxima Nova"/>
              <a:sym typeface="Proxima Nova"/>
            </a:endParaRPr>
          </a:p>
          <a:p>
            <a:pPr algn="ctr"/>
            <a:endParaRPr sz="3200" b="1">
              <a:solidFill>
                <a:srgbClr val="74D1D6"/>
              </a:solidFill>
              <a:latin typeface="Proxima Nova"/>
              <a:ea typeface="Proxima Nova"/>
              <a:cs typeface="Proxima Nova"/>
              <a:sym typeface="Proxima Nova"/>
            </a:endParaRPr>
          </a:p>
        </p:txBody>
      </p:sp>
    </p:spTree>
    <p:extLst>
      <p:ext uri="{BB962C8B-B14F-4D97-AF65-F5344CB8AC3E}">
        <p14:creationId xmlns:p14="http://schemas.microsoft.com/office/powerpoint/2010/main" val="24686133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sp>
        <p:nvSpPr>
          <p:cNvPr id="403" name="Google Shape;403;p49"/>
          <p:cNvSpPr txBox="1"/>
          <p:nvPr/>
        </p:nvSpPr>
        <p:spPr>
          <a:xfrm>
            <a:off x="942867" y="769467"/>
            <a:ext cx="10055200" cy="806400"/>
          </a:xfrm>
          <a:prstGeom prst="rect">
            <a:avLst/>
          </a:prstGeom>
          <a:noFill/>
          <a:ln>
            <a:noFill/>
          </a:ln>
        </p:spPr>
        <p:txBody>
          <a:bodyPr spcFirstLastPara="1" wrap="square" lIns="121900" tIns="121900" rIns="121900" bIns="121900" anchor="t" anchorCtr="0">
            <a:noAutofit/>
          </a:bodyPr>
          <a:lstStyle/>
          <a:p>
            <a:r>
              <a:rPr lang="en-US" sz="3733" b="1">
                <a:solidFill>
                  <a:srgbClr val="414042"/>
                </a:solidFill>
                <a:latin typeface="Proxima Nova"/>
                <a:ea typeface="Proxima Nova"/>
                <a:cs typeface="Proxima Nova"/>
                <a:sym typeface="Proxima Nova"/>
              </a:rPr>
              <a:t>Proving Your Age</a:t>
            </a:r>
            <a:endParaRPr sz="3733" b="1">
              <a:solidFill>
                <a:srgbClr val="414042"/>
              </a:solidFill>
              <a:latin typeface="Proxima Nova"/>
              <a:ea typeface="Proxima Nova"/>
              <a:cs typeface="Proxima Nova"/>
              <a:sym typeface="Proxima Nova"/>
            </a:endParaRPr>
          </a:p>
        </p:txBody>
      </p:sp>
      <p:grpSp>
        <p:nvGrpSpPr>
          <p:cNvPr id="404" name="Google Shape;404;p49"/>
          <p:cNvGrpSpPr/>
          <p:nvPr/>
        </p:nvGrpSpPr>
        <p:grpSpPr>
          <a:xfrm>
            <a:off x="2240067" y="2016500"/>
            <a:ext cx="3560400" cy="1932400"/>
            <a:chOff x="775950" y="912875"/>
            <a:chExt cx="2670300" cy="1449300"/>
          </a:xfrm>
        </p:grpSpPr>
        <p:sp>
          <p:nvSpPr>
            <p:cNvPr id="405" name="Google Shape;405;p49"/>
            <p:cNvSpPr/>
            <p:nvPr/>
          </p:nvSpPr>
          <p:spPr>
            <a:xfrm>
              <a:off x="775950" y="912875"/>
              <a:ext cx="2670300" cy="1449300"/>
            </a:xfrm>
            <a:prstGeom prst="roundRect">
              <a:avLst>
                <a:gd name="adj" fmla="val 16667"/>
              </a:avLst>
            </a:prstGeom>
            <a:solidFill>
              <a:srgbClr val="F3F3F3"/>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pic>
          <p:nvPicPr>
            <p:cNvPr id="406" name="Google Shape;406;p49"/>
            <p:cNvPicPr preferRelativeResize="0"/>
            <p:nvPr/>
          </p:nvPicPr>
          <p:blipFill>
            <a:blip r:embed="rId3">
              <a:alphaModFix/>
            </a:blip>
            <a:stretch>
              <a:fillRect/>
            </a:stretch>
          </p:blipFill>
          <p:spPr>
            <a:xfrm>
              <a:off x="775950" y="1180325"/>
              <a:ext cx="914400" cy="914400"/>
            </a:xfrm>
            <a:prstGeom prst="rect">
              <a:avLst/>
            </a:prstGeom>
            <a:noFill/>
            <a:ln>
              <a:noFill/>
            </a:ln>
          </p:spPr>
        </p:pic>
        <p:sp>
          <p:nvSpPr>
            <p:cNvPr id="407" name="Google Shape;407;p49"/>
            <p:cNvSpPr txBox="1"/>
            <p:nvPr/>
          </p:nvSpPr>
          <p:spPr>
            <a:xfrm>
              <a:off x="1666000" y="1015575"/>
              <a:ext cx="1563300" cy="1278000"/>
            </a:xfrm>
            <a:prstGeom prst="rect">
              <a:avLst/>
            </a:prstGeom>
            <a:noFill/>
            <a:ln>
              <a:noFill/>
            </a:ln>
          </p:spPr>
          <p:txBody>
            <a:bodyPr spcFirstLastPara="1" wrap="square" lIns="121900" tIns="121900" rIns="121900" bIns="121900" anchor="ctr" anchorCtr="0">
              <a:noAutofit/>
            </a:bodyPr>
            <a:lstStyle/>
            <a:p>
              <a:r>
                <a:rPr lang="en-US" sz="1600" b="1">
                  <a:latin typeface="Proxima Nova"/>
                  <a:ea typeface="Proxima Nova"/>
                  <a:cs typeface="Proxima Nova"/>
                  <a:sym typeface="Proxima Nova"/>
                </a:rPr>
                <a:t>Name</a:t>
              </a:r>
              <a:r>
                <a:rPr lang="en-US" sz="1600">
                  <a:latin typeface="Proxima Nova"/>
                  <a:ea typeface="Proxima Nova"/>
                  <a:cs typeface="Proxima Nova"/>
                  <a:sym typeface="Proxima Nova"/>
                </a:rPr>
                <a:t>: John Doe</a:t>
              </a:r>
              <a:endParaRPr sz="1600">
                <a:latin typeface="Proxima Nova"/>
                <a:ea typeface="Proxima Nova"/>
                <a:cs typeface="Proxima Nova"/>
                <a:sym typeface="Proxima Nova"/>
              </a:endParaRPr>
            </a:p>
            <a:p>
              <a:r>
                <a:rPr lang="en-US" sz="1600" b="1">
                  <a:latin typeface="Proxima Nova"/>
                  <a:ea typeface="Proxima Nova"/>
                  <a:cs typeface="Proxima Nova"/>
                  <a:sym typeface="Proxima Nova"/>
                </a:rPr>
                <a:t>Address</a:t>
              </a:r>
              <a:r>
                <a:rPr lang="en-US" sz="1600">
                  <a:latin typeface="Proxima Nova"/>
                  <a:ea typeface="Proxima Nova"/>
                  <a:cs typeface="Proxima Nova"/>
                  <a:sym typeface="Proxima Nova"/>
                </a:rPr>
                <a:t>:</a:t>
              </a:r>
              <a:endParaRPr sz="1600">
                <a:latin typeface="Proxima Nova"/>
                <a:ea typeface="Proxima Nova"/>
                <a:cs typeface="Proxima Nova"/>
                <a:sym typeface="Proxima Nova"/>
              </a:endParaRPr>
            </a:p>
            <a:p>
              <a:r>
                <a:rPr lang="en-US" sz="1600">
                  <a:latin typeface="Proxima Nova"/>
                  <a:ea typeface="Proxima Nova"/>
                  <a:cs typeface="Proxima Nova"/>
                  <a:sym typeface="Proxima Nova"/>
                </a:rPr>
                <a:t>123 Never St</a:t>
              </a:r>
              <a:endParaRPr sz="1600">
                <a:latin typeface="Proxima Nova"/>
                <a:ea typeface="Proxima Nova"/>
                <a:cs typeface="Proxima Nova"/>
                <a:sym typeface="Proxima Nova"/>
              </a:endParaRPr>
            </a:p>
            <a:p>
              <a:r>
                <a:rPr lang="en-US" sz="1600">
                  <a:latin typeface="Proxima Nova"/>
                  <a:ea typeface="Proxima Nova"/>
                  <a:cs typeface="Proxima Nova"/>
                  <a:sym typeface="Proxima Nova"/>
                </a:rPr>
                <a:t>Phoenix, AZ 85001</a:t>
              </a:r>
              <a:endParaRPr sz="1600">
                <a:latin typeface="Proxima Nova"/>
                <a:ea typeface="Proxima Nova"/>
                <a:cs typeface="Proxima Nova"/>
                <a:sym typeface="Proxima Nova"/>
              </a:endParaRPr>
            </a:p>
            <a:p>
              <a:r>
                <a:rPr lang="en-US" sz="1600" b="1">
                  <a:latin typeface="Proxima Nova"/>
                  <a:ea typeface="Proxima Nova"/>
                  <a:cs typeface="Proxima Nova"/>
                  <a:sym typeface="Proxima Nova"/>
                </a:rPr>
                <a:t>Birth Date</a:t>
              </a:r>
              <a:r>
                <a:rPr lang="en-US" sz="1600">
                  <a:latin typeface="Proxima Nova"/>
                  <a:ea typeface="Proxima Nova"/>
                  <a:cs typeface="Proxima Nova"/>
                  <a:sym typeface="Proxima Nova"/>
                </a:rPr>
                <a:t>: 01/01/1995</a:t>
              </a:r>
              <a:endParaRPr sz="1600">
                <a:latin typeface="Proxima Nova"/>
                <a:ea typeface="Proxima Nova"/>
                <a:cs typeface="Proxima Nova"/>
                <a:sym typeface="Proxima Nova"/>
              </a:endParaRPr>
            </a:p>
          </p:txBody>
        </p:sp>
      </p:grpSp>
      <p:grpSp>
        <p:nvGrpSpPr>
          <p:cNvPr id="408" name="Google Shape;408;p49"/>
          <p:cNvGrpSpPr/>
          <p:nvPr/>
        </p:nvGrpSpPr>
        <p:grpSpPr>
          <a:xfrm>
            <a:off x="6140433" y="2016500"/>
            <a:ext cx="3560400" cy="1932400"/>
            <a:chOff x="4477175" y="912875"/>
            <a:chExt cx="2670300" cy="1449300"/>
          </a:xfrm>
        </p:grpSpPr>
        <p:sp>
          <p:nvSpPr>
            <p:cNvPr id="409" name="Google Shape;409;p49"/>
            <p:cNvSpPr/>
            <p:nvPr/>
          </p:nvSpPr>
          <p:spPr>
            <a:xfrm>
              <a:off x="4477175" y="912875"/>
              <a:ext cx="2670300" cy="1449300"/>
            </a:xfrm>
            <a:prstGeom prst="roundRect">
              <a:avLst>
                <a:gd name="adj" fmla="val 16667"/>
              </a:avLst>
            </a:prstGeom>
            <a:solidFill>
              <a:srgbClr val="F3F3F3"/>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pic>
          <p:nvPicPr>
            <p:cNvPr id="410" name="Google Shape;410;p49"/>
            <p:cNvPicPr preferRelativeResize="0"/>
            <p:nvPr/>
          </p:nvPicPr>
          <p:blipFill>
            <a:blip r:embed="rId3">
              <a:alphaModFix/>
            </a:blip>
            <a:stretch>
              <a:fillRect/>
            </a:stretch>
          </p:blipFill>
          <p:spPr>
            <a:xfrm>
              <a:off x="4572000" y="1180325"/>
              <a:ext cx="914400" cy="914400"/>
            </a:xfrm>
            <a:prstGeom prst="rect">
              <a:avLst/>
            </a:prstGeom>
            <a:noFill/>
            <a:ln>
              <a:noFill/>
            </a:ln>
          </p:spPr>
        </p:pic>
        <p:pic>
          <p:nvPicPr>
            <p:cNvPr id="411" name="Google Shape;411;p49"/>
            <p:cNvPicPr preferRelativeResize="0"/>
            <p:nvPr/>
          </p:nvPicPr>
          <p:blipFill>
            <a:blip r:embed="rId4">
              <a:alphaModFix/>
            </a:blip>
            <a:stretch>
              <a:fillRect/>
            </a:stretch>
          </p:blipFill>
          <p:spPr>
            <a:xfrm>
              <a:off x="6120325" y="1180325"/>
              <a:ext cx="914400" cy="914400"/>
            </a:xfrm>
            <a:prstGeom prst="rect">
              <a:avLst/>
            </a:prstGeom>
            <a:noFill/>
            <a:ln>
              <a:noFill/>
            </a:ln>
          </p:spPr>
        </p:pic>
        <p:sp>
          <p:nvSpPr>
            <p:cNvPr id="412" name="Google Shape;412;p49"/>
            <p:cNvSpPr txBox="1"/>
            <p:nvPr/>
          </p:nvSpPr>
          <p:spPr>
            <a:xfrm>
              <a:off x="5089300" y="1466325"/>
              <a:ext cx="1221000" cy="376500"/>
            </a:xfrm>
            <a:prstGeom prst="rect">
              <a:avLst/>
            </a:prstGeom>
            <a:noFill/>
            <a:ln>
              <a:noFill/>
            </a:ln>
          </p:spPr>
          <p:txBody>
            <a:bodyPr spcFirstLastPara="1" wrap="square" lIns="121900" tIns="121900" rIns="121900" bIns="121900" anchor="ctr" anchorCtr="0">
              <a:noAutofit/>
            </a:bodyPr>
            <a:lstStyle/>
            <a:p>
              <a:pPr algn="ctr"/>
              <a:r>
                <a:rPr lang="en-US" sz="2400">
                  <a:latin typeface="Proxima Nova"/>
                  <a:ea typeface="Proxima Nova"/>
                  <a:cs typeface="Proxima Nova"/>
                  <a:sym typeface="Proxima Nova"/>
                </a:rPr>
                <a:t>Over 21</a:t>
              </a:r>
              <a:endParaRPr sz="2400">
                <a:latin typeface="Proxima Nova"/>
                <a:ea typeface="Proxima Nova"/>
                <a:cs typeface="Proxima Nova"/>
                <a:sym typeface="Proxima Nova"/>
              </a:endParaRPr>
            </a:p>
          </p:txBody>
        </p:sp>
      </p:grpSp>
      <p:sp>
        <p:nvSpPr>
          <p:cNvPr id="413" name="Google Shape;413;p49"/>
          <p:cNvSpPr txBox="1"/>
          <p:nvPr/>
        </p:nvSpPr>
        <p:spPr>
          <a:xfrm>
            <a:off x="2348617" y="4089900"/>
            <a:ext cx="3328400" cy="751600"/>
          </a:xfrm>
          <a:prstGeom prst="rect">
            <a:avLst/>
          </a:prstGeom>
          <a:noFill/>
          <a:ln>
            <a:noFill/>
          </a:ln>
        </p:spPr>
        <p:txBody>
          <a:bodyPr spcFirstLastPara="1" wrap="square" lIns="121900" tIns="121900" rIns="121900" bIns="121900" anchor="t" anchorCtr="0">
            <a:noAutofit/>
          </a:bodyPr>
          <a:lstStyle/>
          <a:p>
            <a:r>
              <a:rPr lang="en-US" sz="2400" b="1">
                <a:solidFill>
                  <a:srgbClr val="9900FF"/>
                </a:solidFill>
                <a:latin typeface="Proxima Nova"/>
                <a:ea typeface="Proxima Nova"/>
                <a:cs typeface="Proxima Nova"/>
                <a:sym typeface="Proxima Nova"/>
              </a:rPr>
              <a:t>Without</a:t>
            </a:r>
            <a:r>
              <a:rPr lang="en-US" sz="2400">
                <a:latin typeface="Proxima Nova"/>
                <a:ea typeface="Proxima Nova"/>
                <a:cs typeface="Proxima Nova"/>
                <a:sym typeface="Proxima Nova"/>
              </a:rPr>
              <a:t> </a:t>
            </a:r>
            <a:endParaRPr sz="2400">
              <a:latin typeface="Proxima Nova"/>
              <a:ea typeface="Proxima Nova"/>
              <a:cs typeface="Proxima Nova"/>
              <a:sym typeface="Proxima Nova"/>
            </a:endParaRPr>
          </a:p>
          <a:p>
            <a:r>
              <a:rPr lang="en-US" sz="2400">
                <a:latin typeface="Proxima Nova"/>
                <a:ea typeface="Proxima Nova"/>
                <a:cs typeface="Proxima Nova"/>
                <a:sym typeface="Proxima Nova"/>
              </a:rPr>
              <a:t>Zero Knowledge Proofs</a:t>
            </a:r>
            <a:endParaRPr sz="2400">
              <a:latin typeface="Proxima Nova"/>
              <a:ea typeface="Proxima Nova"/>
              <a:cs typeface="Proxima Nova"/>
              <a:sym typeface="Proxima Nova"/>
            </a:endParaRPr>
          </a:p>
        </p:txBody>
      </p:sp>
      <p:sp>
        <p:nvSpPr>
          <p:cNvPr id="414" name="Google Shape;414;p49"/>
          <p:cNvSpPr txBox="1"/>
          <p:nvPr/>
        </p:nvSpPr>
        <p:spPr>
          <a:xfrm>
            <a:off x="6256451" y="4089900"/>
            <a:ext cx="3328400" cy="751600"/>
          </a:xfrm>
          <a:prstGeom prst="rect">
            <a:avLst/>
          </a:prstGeom>
          <a:noFill/>
          <a:ln>
            <a:noFill/>
          </a:ln>
        </p:spPr>
        <p:txBody>
          <a:bodyPr spcFirstLastPara="1" wrap="square" lIns="121900" tIns="121900" rIns="121900" bIns="121900" anchor="t" anchorCtr="0">
            <a:noAutofit/>
          </a:bodyPr>
          <a:lstStyle/>
          <a:p>
            <a:r>
              <a:rPr lang="en-US" sz="2400" b="1">
                <a:solidFill>
                  <a:srgbClr val="9900FF"/>
                </a:solidFill>
                <a:latin typeface="Proxima Nova"/>
                <a:ea typeface="Proxima Nova"/>
                <a:cs typeface="Proxima Nova"/>
                <a:sym typeface="Proxima Nova"/>
              </a:rPr>
              <a:t>With</a:t>
            </a:r>
            <a:r>
              <a:rPr lang="en-US" sz="2400">
                <a:latin typeface="Proxima Nova"/>
                <a:ea typeface="Proxima Nova"/>
                <a:cs typeface="Proxima Nova"/>
                <a:sym typeface="Proxima Nova"/>
              </a:rPr>
              <a:t> </a:t>
            </a:r>
            <a:endParaRPr sz="2400">
              <a:latin typeface="Proxima Nova"/>
              <a:ea typeface="Proxima Nova"/>
              <a:cs typeface="Proxima Nova"/>
              <a:sym typeface="Proxima Nova"/>
            </a:endParaRPr>
          </a:p>
          <a:p>
            <a:r>
              <a:rPr lang="en-US" sz="2400">
                <a:latin typeface="Proxima Nova"/>
                <a:ea typeface="Proxima Nova"/>
                <a:cs typeface="Proxima Nova"/>
                <a:sym typeface="Proxima Nova"/>
              </a:rPr>
              <a:t>Zero Knowledge Proofs</a:t>
            </a:r>
            <a:endParaRPr sz="2400">
              <a:latin typeface="Proxima Nova"/>
              <a:ea typeface="Proxima Nova"/>
              <a:cs typeface="Proxima Nova"/>
              <a:sym typeface="Proxima Nova"/>
            </a:endParaRPr>
          </a:p>
        </p:txBody>
      </p:sp>
    </p:spTree>
    <p:extLst>
      <p:ext uri="{BB962C8B-B14F-4D97-AF65-F5344CB8AC3E}">
        <p14:creationId xmlns:p14="http://schemas.microsoft.com/office/powerpoint/2010/main" val="14574281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sp>
        <p:nvSpPr>
          <p:cNvPr id="419" name="Google Shape;419;p50"/>
          <p:cNvSpPr txBox="1"/>
          <p:nvPr/>
        </p:nvSpPr>
        <p:spPr>
          <a:xfrm>
            <a:off x="2244600" y="2919933"/>
            <a:ext cx="7702800" cy="2742800"/>
          </a:xfrm>
          <a:prstGeom prst="rect">
            <a:avLst/>
          </a:prstGeom>
          <a:noFill/>
          <a:ln>
            <a:noFill/>
          </a:ln>
        </p:spPr>
        <p:txBody>
          <a:bodyPr spcFirstLastPara="1" wrap="square" lIns="121900" tIns="121900" rIns="121900" bIns="121900" anchor="t" anchorCtr="0">
            <a:noAutofit/>
          </a:bodyPr>
          <a:lstStyle/>
          <a:p>
            <a:endParaRPr sz="1467">
              <a:solidFill>
                <a:srgbClr val="414042"/>
              </a:solidFill>
              <a:latin typeface="Proxima Nova"/>
              <a:ea typeface="Proxima Nova"/>
              <a:cs typeface="Proxima Nova"/>
              <a:sym typeface="Proxima Nova"/>
            </a:endParaRPr>
          </a:p>
          <a:p>
            <a:pPr algn="ctr">
              <a:buClr>
                <a:schemeClr val="dk1"/>
              </a:buClr>
              <a:buSzPts val="1100"/>
            </a:pPr>
            <a:r>
              <a:rPr lang="en-US" sz="3200">
                <a:solidFill>
                  <a:srgbClr val="414042"/>
                </a:solidFill>
                <a:latin typeface="Proxima Nova"/>
                <a:ea typeface="Proxima Nova"/>
                <a:cs typeface="Proxima Nova"/>
                <a:sym typeface="Proxima Nova"/>
              </a:rPr>
              <a:t>Every individual question in the game 20 questions is an example of how a zero knowledge proof request works. Similar to the game, if the guesser asks good questions, they'll be able correlate too much information.</a:t>
            </a:r>
            <a:endParaRPr sz="3200">
              <a:solidFill>
                <a:srgbClr val="414042"/>
              </a:solidFill>
              <a:latin typeface="Proxima Nova"/>
              <a:ea typeface="Proxima Nova"/>
              <a:cs typeface="Proxima Nova"/>
              <a:sym typeface="Proxima Nova"/>
            </a:endParaRPr>
          </a:p>
          <a:p>
            <a:pPr algn="ctr"/>
            <a:endParaRPr sz="3200">
              <a:solidFill>
                <a:srgbClr val="414042"/>
              </a:solidFill>
              <a:latin typeface="Proxima Nova"/>
              <a:ea typeface="Proxima Nova"/>
              <a:cs typeface="Proxima Nova"/>
              <a:sym typeface="Proxima Nova"/>
            </a:endParaRPr>
          </a:p>
          <a:p>
            <a:pPr algn="ctr"/>
            <a:endParaRPr sz="3200" b="1">
              <a:solidFill>
                <a:srgbClr val="74D1D6"/>
              </a:solidFill>
              <a:latin typeface="Proxima Nova"/>
              <a:ea typeface="Proxima Nova"/>
              <a:cs typeface="Proxima Nova"/>
              <a:sym typeface="Proxima Nova"/>
            </a:endParaRPr>
          </a:p>
          <a:p>
            <a:pPr algn="ctr"/>
            <a:endParaRPr sz="3200" b="1">
              <a:solidFill>
                <a:srgbClr val="74D1D6"/>
              </a:solidFill>
              <a:latin typeface="Proxima Nova"/>
              <a:ea typeface="Proxima Nova"/>
              <a:cs typeface="Proxima Nova"/>
              <a:sym typeface="Proxima Nova"/>
            </a:endParaRPr>
          </a:p>
        </p:txBody>
      </p:sp>
      <p:sp>
        <p:nvSpPr>
          <p:cNvPr id="420" name="Google Shape;420;p50"/>
          <p:cNvSpPr/>
          <p:nvPr/>
        </p:nvSpPr>
        <p:spPr>
          <a:xfrm>
            <a:off x="4351233" y="1060034"/>
            <a:ext cx="3489540" cy="1625084"/>
          </a:xfrm>
          <a:prstGeom prst="rect">
            <a:avLst/>
          </a:prstGeom>
        </p:spPr>
        <p:txBody>
          <a:bodyPr>
            <a:prstTxWarp prst="textPlain">
              <a:avLst/>
            </a:prstTxWarp>
          </a:bodyPr>
          <a:lstStyle/>
          <a:p>
            <a:pPr lvl="0" algn="ctr"/>
            <a:r>
              <a:rPr sz="2400">
                <a:ln w="9525" cap="flat" cmpd="sng">
                  <a:solidFill>
                    <a:schemeClr val="dk2"/>
                  </a:solidFill>
                  <a:prstDash val="solid"/>
                  <a:round/>
                  <a:headEnd type="none" w="sm" len="sm"/>
                  <a:tailEnd type="none" w="sm" len="sm"/>
                </a:ln>
                <a:gradFill>
                  <a:gsLst>
                    <a:gs pos="0">
                      <a:srgbClr val="9900FF"/>
                    </a:gs>
                    <a:gs pos="100000">
                      <a:srgbClr val="00FFFF"/>
                    </a:gs>
                  </a:gsLst>
                  <a:path path="circle">
                    <a:fillToRect l="50000" t="50000" r="50000" b="50000"/>
                  </a:path>
                  <a:tileRect/>
                </a:gradFill>
                <a:latin typeface="Arial"/>
              </a:rPr>
              <a:t>20?</a:t>
            </a:r>
          </a:p>
        </p:txBody>
      </p:sp>
    </p:spTree>
    <p:extLst>
      <p:ext uri="{BB962C8B-B14F-4D97-AF65-F5344CB8AC3E}">
        <p14:creationId xmlns:p14="http://schemas.microsoft.com/office/powerpoint/2010/main" val="32811650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sp>
        <p:nvSpPr>
          <p:cNvPr id="425" name="Google Shape;425;p51"/>
          <p:cNvSpPr txBox="1">
            <a:spLocks noGrp="1"/>
          </p:cNvSpPr>
          <p:nvPr>
            <p:ph type="subTitle" idx="1"/>
          </p:nvPr>
        </p:nvSpPr>
        <p:spPr>
          <a:xfrm>
            <a:off x="861900" y="3000545"/>
            <a:ext cx="10176800" cy="856800"/>
          </a:xfrm>
          <a:prstGeom prst="rect">
            <a:avLst/>
          </a:prstGeom>
          <a:noFill/>
          <a:ln>
            <a:noFill/>
          </a:ln>
        </p:spPr>
        <p:txBody>
          <a:bodyPr spcFirstLastPara="1" vert="horz" wrap="square" lIns="0" tIns="0" rIns="0" bIns="0" rtlCol="0" anchor="ctr" anchorCtr="0">
            <a:noAutofit/>
          </a:bodyPr>
          <a:lstStyle/>
          <a:p>
            <a:pPr marL="0" indent="0">
              <a:spcBef>
                <a:spcPts val="0"/>
              </a:spcBef>
            </a:pPr>
            <a:r>
              <a:rPr lang="en-US" b="1"/>
              <a:t>Decentralized Key Management</a:t>
            </a:r>
            <a:endParaRPr b="1"/>
          </a:p>
        </p:txBody>
      </p:sp>
    </p:spTree>
    <p:extLst>
      <p:ext uri="{BB962C8B-B14F-4D97-AF65-F5344CB8AC3E}">
        <p14:creationId xmlns:p14="http://schemas.microsoft.com/office/powerpoint/2010/main" val="25039928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FFCA7CC-4803-A241-82AD-F93E909905B1}"/>
              </a:ext>
            </a:extLst>
          </p:cNvPr>
          <p:cNvPicPr>
            <a:picLocks noChangeAspect="1"/>
          </p:cNvPicPr>
          <p:nvPr/>
        </p:nvPicPr>
        <p:blipFill>
          <a:blip r:embed="rId2"/>
          <a:stretch>
            <a:fillRect/>
          </a:stretch>
        </p:blipFill>
        <p:spPr>
          <a:xfrm>
            <a:off x="0" y="-1"/>
            <a:ext cx="12192000" cy="9143999"/>
          </a:xfrm>
          <a:prstGeom prst="rect">
            <a:avLst/>
          </a:prstGeom>
        </p:spPr>
      </p:pic>
    </p:spTree>
    <p:extLst>
      <p:ext uri="{BB962C8B-B14F-4D97-AF65-F5344CB8AC3E}">
        <p14:creationId xmlns:p14="http://schemas.microsoft.com/office/powerpoint/2010/main" val="38869577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29"/>
        <p:cNvGrpSpPr/>
        <p:nvPr/>
      </p:nvGrpSpPr>
      <p:grpSpPr>
        <a:xfrm>
          <a:off x="0" y="0"/>
          <a:ext cx="0" cy="0"/>
          <a:chOff x="0" y="0"/>
          <a:chExt cx="0" cy="0"/>
        </a:xfrm>
      </p:grpSpPr>
      <p:sp>
        <p:nvSpPr>
          <p:cNvPr id="430" name="Google Shape;430;p52"/>
          <p:cNvSpPr txBox="1"/>
          <p:nvPr/>
        </p:nvSpPr>
        <p:spPr>
          <a:xfrm>
            <a:off x="945633" y="1583300"/>
            <a:ext cx="10088800" cy="4278000"/>
          </a:xfrm>
          <a:prstGeom prst="rect">
            <a:avLst/>
          </a:prstGeom>
          <a:noFill/>
          <a:ln>
            <a:noFill/>
          </a:ln>
        </p:spPr>
        <p:txBody>
          <a:bodyPr spcFirstLastPara="1" wrap="square" lIns="121900" tIns="121900" rIns="121900" bIns="121900" anchor="t" anchorCtr="0">
            <a:noAutofit/>
          </a:bodyPr>
          <a:lstStyle/>
          <a:p>
            <a:endParaRPr sz="2400"/>
          </a:p>
        </p:txBody>
      </p:sp>
      <p:sp>
        <p:nvSpPr>
          <p:cNvPr id="431" name="Google Shape;431;p52"/>
          <p:cNvSpPr txBox="1"/>
          <p:nvPr/>
        </p:nvSpPr>
        <p:spPr>
          <a:xfrm>
            <a:off x="567751" y="263100"/>
            <a:ext cx="10152800" cy="780400"/>
          </a:xfrm>
          <a:prstGeom prst="rect">
            <a:avLst/>
          </a:prstGeom>
          <a:noFill/>
          <a:ln>
            <a:noFill/>
          </a:ln>
        </p:spPr>
        <p:txBody>
          <a:bodyPr spcFirstLastPara="1" wrap="square" lIns="121900" tIns="121900" rIns="121900" bIns="121900" anchor="t" anchorCtr="0">
            <a:noAutofit/>
          </a:bodyPr>
          <a:lstStyle/>
          <a:p>
            <a:pPr>
              <a:buClr>
                <a:srgbClr val="000000"/>
              </a:buClr>
              <a:buSzPts val="2800"/>
            </a:pPr>
            <a:r>
              <a:rPr lang="en-US" sz="3733" b="1">
                <a:solidFill>
                  <a:srgbClr val="414042"/>
                </a:solidFill>
                <a:latin typeface="Proxima Nova"/>
                <a:ea typeface="Proxima Nova"/>
                <a:cs typeface="Proxima Nova"/>
                <a:sym typeface="Proxima Nova"/>
              </a:rPr>
              <a:t>Agents mapped to the real world</a:t>
            </a:r>
            <a:endParaRPr sz="3733" b="1">
              <a:solidFill>
                <a:srgbClr val="414042"/>
              </a:solidFill>
              <a:latin typeface="Proxima Nova"/>
              <a:ea typeface="Proxima Nova"/>
              <a:cs typeface="Proxima Nova"/>
              <a:sym typeface="Proxima Nova"/>
            </a:endParaRPr>
          </a:p>
        </p:txBody>
      </p:sp>
      <p:pic>
        <p:nvPicPr>
          <p:cNvPr id="432" name="Google Shape;432;p52"/>
          <p:cNvPicPr preferRelativeResize="0"/>
          <p:nvPr/>
        </p:nvPicPr>
        <p:blipFill>
          <a:blip r:embed="rId3">
            <a:alphaModFix/>
          </a:blip>
          <a:stretch>
            <a:fillRect/>
          </a:stretch>
        </p:blipFill>
        <p:spPr>
          <a:xfrm>
            <a:off x="8386667" y="2165351"/>
            <a:ext cx="3225800" cy="2527300"/>
          </a:xfrm>
          <a:prstGeom prst="rect">
            <a:avLst/>
          </a:prstGeom>
          <a:noFill/>
          <a:ln>
            <a:noFill/>
          </a:ln>
        </p:spPr>
      </p:pic>
      <p:pic>
        <p:nvPicPr>
          <p:cNvPr id="433" name="Google Shape;433;p52"/>
          <p:cNvPicPr preferRelativeResize="0"/>
          <p:nvPr/>
        </p:nvPicPr>
        <p:blipFill>
          <a:blip r:embed="rId4">
            <a:alphaModFix/>
          </a:blip>
          <a:stretch>
            <a:fillRect/>
          </a:stretch>
        </p:blipFill>
        <p:spPr>
          <a:xfrm>
            <a:off x="4242251" y="1879600"/>
            <a:ext cx="2628900" cy="3098800"/>
          </a:xfrm>
          <a:prstGeom prst="rect">
            <a:avLst/>
          </a:prstGeom>
          <a:noFill/>
          <a:ln>
            <a:noFill/>
          </a:ln>
        </p:spPr>
      </p:pic>
      <p:pic>
        <p:nvPicPr>
          <p:cNvPr id="434" name="Google Shape;434;p52"/>
          <p:cNvPicPr preferRelativeResize="0"/>
          <p:nvPr/>
        </p:nvPicPr>
        <p:blipFill>
          <a:blip r:embed="rId5">
            <a:alphaModFix/>
          </a:blip>
          <a:stretch>
            <a:fillRect/>
          </a:stretch>
        </p:blipFill>
        <p:spPr>
          <a:xfrm>
            <a:off x="567767" y="2349530"/>
            <a:ext cx="2158967" cy="2158967"/>
          </a:xfrm>
          <a:prstGeom prst="rect">
            <a:avLst/>
          </a:prstGeom>
          <a:noFill/>
          <a:ln>
            <a:noFill/>
          </a:ln>
        </p:spPr>
      </p:pic>
      <p:sp>
        <p:nvSpPr>
          <p:cNvPr id="435" name="Google Shape;435;p52"/>
          <p:cNvSpPr/>
          <p:nvPr/>
        </p:nvSpPr>
        <p:spPr>
          <a:xfrm>
            <a:off x="3021817" y="3381533"/>
            <a:ext cx="1012800" cy="498400"/>
          </a:xfrm>
          <a:prstGeom prst="rightArrow">
            <a:avLst>
              <a:gd name="adj1" fmla="val 50000"/>
              <a:gd name="adj2" fmla="val 50000"/>
            </a:avLst>
          </a:prstGeom>
          <a:solidFill>
            <a:srgbClr val="D9D9D9"/>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36" name="Google Shape;436;p52"/>
          <p:cNvSpPr/>
          <p:nvPr/>
        </p:nvSpPr>
        <p:spPr>
          <a:xfrm>
            <a:off x="7182767" y="3381533"/>
            <a:ext cx="1012800" cy="498400"/>
          </a:xfrm>
          <a:prstGeom prst="rightArrow">
            <a:avLst>
              <a:gd name="adj1" fmla="val 50000"/>
              <a:gd name="adj2" fmla="val 50000"/>
            </a:avLst>
          </a:prstGeom>
          <a:solidFill>
            <a:srgbClr val="D9D9D9"/>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Tree>
    <p:extLst>
      <p:ext uri="{BB962C8B-B14F-4D97-AF65-F5344CB8AC3E}">
        <p14:creationId xmlns:p14="http://schemas.microsoft.com/office/powerpoint/2010/main" val="14632925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40"/>
        <p:cNvGrpSpPr/>
        <p:nvPr/>
      </p:nvGrpSpPr>
      <p:grpSpPr>
        <a:xfrm>
          <a:off x="0" y="0"/>
          <a:ext cx="0" cy="0"/>
          <a:chOff x="0" y="0"/>
          <a:chExt cx="0" cy="0"/>
        </a:xfrm>
      </p:grpSpPr>
      <p:sp>
        <p:nvSpPr>
          <p:cNvPr id="441" name="Google Shape;441;p53"/>
          <p:cNvSpPr txBox="1"/>
          <p:nvPr/>
        </p:nvSpPr>
        <p:spPr>
          <a:xfrm>
            <a:off x="945633" y="1583300"/>
            <a:ext cx="10088800" cy="4278000"/>
          </a:xfrm>
          <a:prstGeom prst="rect">
            <a:avLst/>
          </a:prstGeom>
          <a:noFill/>
          <a:ln>
            <a:noFill/>
          </a:ln>
        </p:spPr>
        <p:txBody>
          <a:bodyPr spcFirstLastPara="1" wrap="square" lIns="121900" tIns="121900" rIns="121900" bIns="121900" anchor="t" anchorCtr="0">
            <a:noAutofit/>
          </a:bodyPr>
          <a:lstStyle/>
          <a:p>
            <a:endParaRPr sz="2400"/>
          </a:p>
        </p:txBody>
      </p:sp>
      <p:sp>
        <p:nvSpPr>
          <p:cNvPr id="442" name="Google Shape;442;p53"/>
          <p:cNvSpPr txBox="1"/>
          <p:nvPr/>
        </p:nvSpPr>
        <p:spPr>
          <a:xfrm>
            <a:off x="589700" y="251233"/>
            <a:ext cx="10152800" cy="780400"/>
          </a:xfrm>
          <a:prstGeom prst="rect">
            <a:avLst/>
          </a:prstGeom>
          <a:noFill/>
          <a:ln>
            <a:noFill/>
          </a:ln>
        </p:spPr>
        <p:txBody>
          <a:bodyPr spcFirstLastPara="1" wrap="square" lIns="121900" tIns="121900" rIns="121900" bIns="121900" anchor="t" anchorCtr="0">
            <a:noAutofit/>
          </a:bodyPr>
          <a:lstStyle/>
          <a:p>
            <a:pPr>
              <a:buClr>
                <a:srgbClr val="000000"/>
              </a:buClr>
              <a:buSzPts val="2800"/>
            </a:pPr>
            <a:r>
              <a:rPr lang="en-US" sz="3733" b="1">
                <a:solidFill>
                  <a:srgbClr val="414042"/>
                </a:solidFill>
                <a:latin typeface="Proxima Nova"/>
                <a:ea typeface="Proxima Nova"/>
                <a:cs typeface="Proxima Nova"/>
                <a:sym typeface="Proxima Nova"/>
              </a:rPr>
              <a:t>Agents make key management organized</a:t>
            </a:r>
            <a:endParaRPr sz="3733" b="1">
              <a:solidFill>
                <a:srgbClr val="414042"/>
              </a:solidFill>
              <a:latin typeface="Proxima Nova"/>
              <a:ea typeface="Proxima Nova"/>
              <a:cs typeface="Proxima Nova"/>
              <a:sym typeface="Proxima Nova"/>
            </a:endParaRPr>
          </a:p>
        </p:txBody>
      </p:sp>
      <p:pic>
        <p:nvPicPr>
          <p:cNvPr id="443" name="Google Shape;443;p53"/>
          <p:cNvPicPr preferRelativeResize="0"/>
          <p:nvPr/>
        </p:nvPicPr>
        <p:blipFill>
          <a:blip r:embed="rId3">
            <a:alphaModFix/>
          </a:blip>
          <a:stretch>
            <a:fillRect/>
          </a:stretch>
        </p:blipFill>
        <p:spPr>
          <a:xfrm>
            <a:off x="3431033" y="2362200"/>
            <a:ext cx="3810000" cy="2133600"/>
          </a:xfrm>
          <a:prstGeom prst="rect">
            <a:avLst/>
          </a:prstGeom>
          <a:noFill/>
          <a:ln>
            <a:noFill/>
          </a:ln>
        </p:spPr>
      </p:pic>
      <p:pic>
        <p:nvPicPr>
          <p:cNvPr id="444" name="Google Shape;444;p53"/>
          <p:cNvPicPr preferRelativeResize="0"/>
          <p:nvPr/>
        </p:nvPicPr>
        <p:blipFill>
          <a:blip r:embed="rId4">
            <a:alphaModFix/>
          </a:blip>
          <a:stretch>
            <a:fillRect/>
          </a:stretch>
        </p:blipFill>
        <p:spPr>
          <a:xfrm>
            <a:off x="1" y="2349513"/>
            <a:ext cx="2158967" cy="2158967"/>
          </a:xfrm>
          <a:prstGeom prst="rect">
            <a:avLst/>
          </a:prstGeom>
          <a:noFill/>
          <a:ln>
            <a:noFill/>
          </a:ln>
        </p:spPr>
      </p:pic>
      <p:sp>
        <p:nvSpPr>
          <p:cNvPr id="445" name="Google Shape;445;p53"/>
          <p:cNvSpPr/>
          <p:nvPr/>
        </p:nvSpPr>
        <p:spPr>
          <a:xfrm>
            <a:off x="2358900" y="3179800"/>
            <a:ext cx="1012800" cy="498400"/>
          </a:xfrm>
          <a:prstGeom prst="rightArrow">
            <a:avLst>
              <a:gd name="adj1" fmla="val 50000"/>
              <a:gd name="adj2" fmla="val 50000"/>
            </a:avLst>
          </a:prstGeom>
          <a:solidFill>
            <a:srgbClr val="D9D9D9"/>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46" name="Google Shape;446;p53"/>
          <p:cNvSpPr/>
          <p:nvPr/>
        </p:nvSpPr>
        <p:spPr>
          <a:xfrm>
            <a:off x="6956233" y="3179784"/>
            <a:ext cx="1012800" cy="498400"/>
          </a:xfrm>
          <a:prstGeom prst="rightArrow">
            <a:avLst>
              <a:gd name="adj1" fmla="val 50000"/>
              <a:gd name="adj2" fmla="val 50000"/>
            </a:avLst>
          </a:prstGeom>
          <a:solidFill>
            <a:srgbClr val="D9D9D9"/>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pic>
        <p:nvPicPr>
          <p:cNvPr id="447" name="Google Shape;447;p53"/>
          <p:cNvPicPr preferRelativeResize="0"/>
          <p:nvPr/>
        </p:nvPicPr>
        <p:blipFill>
          <a:blip r:embed="rId5">
            <a:alphaModFix/>
          </a:blip>
          <a:stretch>
            <a:fillRect/>
          </a:stretch>
        </p:blipFill>
        <p:spPr>
          <a:xfrm>
            <a:off x="8513091" y="2615868"/>
            <a:ext cx="3678900" cy="1626233"/>
          </a:xfrm>
          <a:prstGeom prst="rect">
            <a:avLst/>
          </a:prstGeom>
          <a:noFill/>
          <a:ln>
            <a:noFill/>
          </a:ln>
        </p:spPr>
      </p:pic>
    </p:spTree>
    <p:extLst>
      <p:ext uri="{BB962C8B-B14F-4D97-AF65-F5344CB8AC3E}">
        <p14:creationId xmlns:p14="http://schemas.microsoft.com/office/powerpoint/2010/main" val="22190541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51"/>
        <p:cNvGrpSpPr/>
        <p:nvPr/>
      </p:nvGrpSpPr>
      <p:grpSpPr>
        <a:xfrm>
          <a:off x="0" y="0"/>
          <a:ext cx="0" cy="0"/>
          <a:chOff x="0" y="0"/>
          <a:chExt cx="0" cy="0"/>
        </a:xfrm>
      </p:grpSpPr>
      <p:sp>
        <p:nvSpPr>
          <p:cNvPr id="452" name="Google Shape;452;p54"/>
          <p:cNvSpPr txBox="1"/>
          <p:nvPr/>
        </p:nvSpPr>
        <p:spPr>
          <a:xfrm>
            <a:off x="945633" y="1583300"/>
            <a:ext cx="10088800" cy="4278000"/>
          </a:xfrm>
          <a:prstGeom prst="rect">
            <a:avLst/>
          </a:prstGeom>
          <a:noFill/>
          <a:ln>
            <a:noFill/>
          </a:ln>
        </p:spPr>
        <p:txBody>
          <a:bodyPr spcFirstLastPara="1" wrap="square" lIns="121900" tIns="121900" rIns="121900" bIns="121900" anchor="t" anchorCtr="0">
            <a:noAutofit/>
          </a:bodyPr>
          <a:lstStyle/>
          <a:p>
            <a:endParaRPr sz="2400"/>
          </a:p>
        </p:txBody>
      </p:sp>
      <p:sp>
        <p:nvSpPr>
          <p:cNvPr id="453" name="Google Shape;453;p54"/>
          <p:cNvSpPr txBox="1"/>
          <p:nvPr/>
        </p:nvSpPr>
        <p:spPr>
          <a:xfrm>
            <a:off x="589700" y="251233"/>
            <a:ext cx="10152800" cy="780400"/>
          </a:xfrm>
          <a:prstGeom prst="rect">
            <a:avLst/>
          </a:prstGeom>
          <a:noFill/>
          <a:ln>
            <a:noFill/>
          </a:ln>
        </p:spPr>
        <p:txBody>
          <a:bodyPr spcFirstLastPara="1" wrap="square" lIns="121900" tIns="121900" rIns="121900" bIns="121900" anchor="t" anchorCtr="0">
            <a:noAutofit/>
          </a:bodyPr>
          <a:lstStyle/>
          <a:p>
            <a:pPr>
              <a:buClr>
                <a:srgbClr val="000000"/>
              </a:buClr>
              <a:buSzPts val="2800"/>
            </a:pPr>
            <a:r>
              <a:rPr lang="en-US" sz="3733" b="1">
                <a:solidFill>
                  <a:srgbClr val="414042"/>
                </a:solidFill>
                <a:latin typeface="Proxima Nova"/>
                <a:ea typeface="Proxima Nova"/>
                <a:cs typeface="Proxima Nova"/>
                <a:sym typeface="Proxima Nova"/>
              </a:rPr>
              <a:t>Agents allow for diffused trust of keys</a:t>
            </a:r>
            <a:endParaRPr sz="3733" b="1">
              <a:solidFill>
                <a:srgbClr val="414042"/>
              </a:solidFill>
              <a:latin typeface="Proxima Nova"/>
              <a:ea typeface="Proxima Nova"/>
              <a:cs typeface="Proxima Nova"/>
              <a:sym typeface="Proxima Nova"/>
            </a:endParaRPr>
          </a:p>
        </p:txBody>
      </p:sp>
      <p:pic>
        <p:nvPicPr>
          <p:cNvPr id="454" name="Google Shape;454;p54"/>
          <p:cNvPicPr preferRelativeResize="0"/>
          <p:nvPr/>
        </p:nvPicPr>
        <p:blipFill>
          <a:blip r:embed="rId3">
            <a:alphaModFix/>
          </a:blip>
          <a:stretch>
            <a:fillRect/>
          </a:stretch>
        </p:blipFill>
        <p:spPr>
          <a:xfrm>
            <a:off x="2034695" y="2117067"/>
            <a:ext cx="7262804" cy="3210467"/>
          </a:xfrm>
          <a:prstGeom prst="rect">
            <a:avLst/>
          </a:prstGeom>
          <a:noFill/>
          <a:ln>
            <a:noFill/>
          </a:ln>
        </p:spPr>
      </p:pic>
      <p:sp>
        <p:nvSpPr>
          <p:cNvPr id="455" name="Google Shape;455;p54"/>
          <p:cNvSpPr/>
          <p:nvPr/>
        </p:nvSpPr>
        <p:spPr>
          <a:xfrm>
            <a:off x="7489967" y="2621500"/>
            <a:ext cx="2163600" cy="2330000"/>
          </a:xfrm>
          <a:prstGeom prst="noSmoking">
            <a:avLst>
              <a:gd name="adj" fmla="val 18750"/>
            </a:avLst>
          </a:prstGeom>
          <a:solidFill>
            <a:srgbClr val="FF0000"/>
          </a:solidFill>
          <a:ln w="2857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Tree>
    <p:extLst>
      <p:ext uri="{BB962C8B-B14F-4D97-AF65-F5344CB8AC3E}">
        <p14:creationId xmlns:p14="http://schemas.microsoft.com/office/powerpoint/2010/main" val="3917887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55"/>
                                        </p:tgtEl>
                                        <p:attrNameLst>
                                          <p:attrName>style.visibility</p:attrName>
                                        </p:attrNameLst>
                                      </p:cBhvr>
                                      <p:to>
                                        <p:strVal val="visible"/>
                                      </p:to>
                                    </p:set>
                                    <p:animEffect transition="in" filter="fade">
                                      <p:cBhvr>
                                        <p:cTn id="7" dur="1300"/>
                                        <p:tgtEl>
                                          <p:spTgt spid="4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59"/>
        <p:cNvGrpSpPr/>
        <p:nvPr/>
      </p:nvGrpSpPr>
      <p:grpSpPr>
        <a:xfrm>
          <a:off x="0" y="0"/>
          <a:ext cx="0" cy="0"/>
          <a:chOff x="0" y="0"/>
          <a:chExt cx="0" cy="0"/>
        </a:xfrm>
      </p:grpSpPr>
      <p:pic>
        <p:nvPicPr>
          <p:cNvPr id="460" name="Google Shape;460;p55"/>
          <p:cNvPicPr preferRelativeResize="0"/>
          <p:nvPr/>
        </p:nvPicPr>
        <p:blipFill>
          <a:blip r:embed="rId3">
            <a:alphaModFix/>
          </a:blip>
          <a:stretch>
            <a:fillRect/>
          </a:stretch>
        </p:blipFill>
        <p:spPr>
          <a:xfrm>
            <a:off x="1730000" y="1743800"/>
            <a:ext cx="1378933" cy="1378933"/>
          </a:xfrm>
          <a:prstGeom prst="rect">
            <a:avLst/>
          </a:prstGeom>
          <a:noFill/>
          <a:ln>
            <a:noFill/>
          </a:ln>
        </p:spPr>
      </p:pic>
      <p:pic>
        <p:nvPicPr>
          <p:cNvPr id="461" name="Google Shape;461;p55"/>
          <p:cNvPicPr preferRelativeResize="0"/>
          <p:nvPr/>
        </p:nvPicPr>
        <p:blipFill>
          <a:blip r:embed="rId3">
            <a:alphaModFix/>
          </a:blip>
          <a:stretch>
            <a:fillRect/>
          </a:stretch>
        </p:blipFill>
        <p:spPr>
          <a:xfrm>
            <a:off x="3568267" y="1743800"/>
            <a:ext cx="1378933" cy="1378933"/>
          </a:xfrm>
          <a:prstGeom prst="rect">
            <a:avLst/>
          </a:prstGeom>
          <a:noFill/>
          <a:ln>
            <a:noFill/>
          </a:ln>
        </p:spPr>
      </p:pic>
      <p:pic>
        <p:nvPicPr>
          <p:cNvPr id="462" name="Google Shape;462;p55"/>
          <p:cNvPicPr preferRelativeResize="0"/>
          <p:nvPr/>
        </p:nvPicPr>
        <p:blipFill>
          <a:blip r:embed="rId3">
            <a:alphaModFix/>
          </a:blip>
          <a:stretch>
            <a:fillRect/>
          </a:stretch>
        </p:blipFill>
        <p:spPr>
          <a:xfrm>
            <a:off x="5569834" y="1743800"/>
            <a:ext cx="1378933" cy="1378933"/>
          </a:xfrm>
          <a:prstGeom prst="rect">
            <a:avLst/>
          </a:prstGeom>
          <a:noFill/>
          <a:ln>
            <a:noFill/>
          </a:ln>
        </p:spPr>
      </p:pic>
      <p:pic>
        <p:nvPicPr>
          <p:cNvPr id="463" name="Google Shape;463;p55"/>
          <p:cNvPicPr preferRelativeResize="0"/>
          <p:nvPr/>
        </p:nvPicPr>
        <p:blipFill>
          <a:blip r:embed="rId3">
            <a:alphaModFix/>
          </a:blip>
          <a:stretch>
            <a:fillRect/>
          </a:stretch>
        </p:blipFill>
        <p:spPr>
          <a:xfrm>
            <a:off x="7653051" y="1743800"/>
            <a:ext cx="1378933" cy="1378933"/>
          </a:xfrm>
          <a:prstGeom prst="rect">
            <a:avLst/>
          </a:prstGeom>
          <a:noFill/>
          <a:ln>
            <a:noFill/>
          </a:ln>
        </p:spPr>
      </p:pic>
      <p:pic>
        <p:nvPicPr>
          <p:cNvPr id="464" name="Google Shape;464;p55"/>
          <p:cNvPicPr preferRelativeResize="0"/>
          <p:nvPr/>
        </p:nvPicPr>
        <p:blipFill>
          <a:blip r:embed="rId3">
            <a:alphaModFix/>
          </a:blip>
          <a:stretch>
            <a:fillRect/>
          </a:stretch>
        </p:blipFill>
        <p:spPr>
          <a:xfrm>
            <a:off x="9736267" y="1743800"/>
            <a:ext cx="1378933" cy="1378933"/>
          </a:xfrm>
          <a:prstGeom prst="rect">
            <a:avLst/>
          </a:prstGeom>
          <a:noFill/>
          <a:ln>
            <a:noFill/>
          </a:ln>
        </p:spPr>
      </p:pic>
      <p:pic>
        <p:nvPicPr>
          <p:cNvPr id="465" name="Google Shape;465;p55"/>
          <p:cNvPicPr preferRelativeResize="0"/>
          <p:nvPr/>
        </p:nvPicPr>
        <p:blipFill>
          <a:blip r:embed="rId4">
            <a:alphaModFix/>
          </a:blip>
          <a:stretch>
            <a:fillRect/>
          </a:stretch>
        </p:blipFill>
        <p:spPr>
          <a:xfrm>
            <a:off x="5523934" y="4500934"/>
            <a:ext cx="1470733" cy="1470733"/>
          </a:xfrm>
          <a:prstGeom prst="rect">
            <a:avLst/>
          </a:prstGeom>
          <a:noFill/>
          <a:ln>
            <a:noFill/>
          </a:ln>
        </p:spPr>
      </p:pic>
      <p:sp>
        <p:nvSpPr>
          <p:cNvPr id="466" name="Google Shape;466;p55"/>
          <p:cNvSpPr/>
          <p:nvPr/>
        </p:nvSpPr>
        <p:spPr>
          <a:xfrm rot="1983676">
            <a:off x="2278148" y="3573923"/>
            <a:ext cx="3467417" cy="720492"/>
          </a:xfrm>
          <a:prstGeom prst="rightArrow">
            <a:avLst>
              <a:gd name="adj1" fmla="val 50000"/>
              <a:gd name="adj2" fmla="val 50000"/>
            </a:avLst>
          </a:prstGeom>
          <a:solidFill>
            <a:srgbClr val="AFD28C"/>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67" name="Google Shape;467;p55"/>
          <p:cNvSpPr/>
          <p:nvPr/>
        </p:nvSpPr>
        <p:spPr>
          <a:xfrm rot="5401796">
            <a:off x="5430692" y="3276721"/>
            <a:ext cx="1531600" cy="720400"/>
          </a:xfrm>
          <a:prstGeom prst="rightArrow">
            <a:avLst>
              <a:gd name="adj1" fmla="val 50000"/>
              <a:gd name="adj2" fmla="val 50000"/>
            </a:avLst>
          </a:prstGeom>
          <a:solidFill>
            <a:srgbClr val="AFD28C"/>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68" name="Google Shape;468;p55"/>
          <p:cNvSpPr/>
          <p:nvPr/>
        </p:nvSpPr>
        <p:spPr>
          <a:xfrm rot="9129648">
            <a:off x="6962563" y="3670660"/>
            <a:ext cx="3467299" cy="720381"/>
          </a:xfrm>
          <a:prstGeom prst="rightArrow">
            <a:avLst>
              <a:gd name="adj1" fmla="val 50000"/>
              <a:gd name="adj2" fmla="val 50000"/>
            </a:avLst>
          </a:prstGeom>
          <a:solidFill>
            <a:srgbClr val="AFD28C"/>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69" name="Google Shape;469;p55"/>
          <p:cNvSpPr/>
          <p:nvPr/>
        </p:nvSpPr>
        <p:spPr>
          <a:xfrm>
            <a:off x="3775533" y="1906733"/>
            <a:ext cx="964400" cy="964400"/>
          </a:xfrm>
          <a:prstGeom prst="mathMultiply">
            <a:avLst>
              <a:gd name="adj1" fmla="val 23520"/>
            </a:avLst>
          </a:prstGeom>
          <a:solidFill>
            <a:srgbClr val="FF00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70" name="Google Shape;470;p55"/>
          <p:cNvSpPr/>
          <p:nvPr/>
        </p:nvSpPr>
        <p:spPr>
          <a:xfrm>
            <a:off x="7860317" y="1951067"/>
            <a:ext cx="964400" cy="964400"/>
          </a:xfrm>
          <a:prstGeom prst="mathMultiply">
            <a:avLst>
              <a:gd name="adj1" fmla="val 23520"/>
            </a:avLst>
          </a:prstGeom>
          <a:solidFill>
            <a:srgbClr val="FF00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pic>
        <p:nvPicPr>
          <p:cNvPr id="471" name="Google Shape;471;p55"/>
          <p:cNvPicPr preferRelativeResize="0"/>
          <p:nvPr/>
        </p:nvPicPr>
        <p:blipFill>
          <a:blip r:embed="rId5">
            <a:alphaModFix/>
          </a:blip>
          <a:stretch>
            <a:fillRect/>
          </a:stretch>
        </p:blipFill>
        <p:spPr>
          <a:xfrm>
            <a:off x="5493500" y="4470500"/>
            <a:ext cx="1531600" cy="1531600"/>
          </a:xfrm>
          <a:prstGeom prst="rect">
            <a:avLst/>
          </a:prstGeom>
          <a:noFill/>
          <a:ln>
            <a:noFill/>
          </a:ln>
        </p:spPr>
      </p:pic>
      <p:sp>
        <p:nvSpPr>
          <p:cNvPr id="472" name="Google Shape;472;p55"/>
          <p:cNvSpPr/>
          <p:nvPr/>
        </p:nvSpPr>
        <p:spPr>
          <a:xfrm>
            <a:off x="1981233" y="2005600"/>
            <a:ext cx="964400" cy="964400"/>
          </a:xfrm>
          <a:prstGeom prst="mathMultiply">
            <a:avLst>
              <a:gd name="adj1" fmla="val 23520"/>
            </a:avLst>
          </a:prstGeom>
          <a:solidFill>
            <a:srgbClr val="FF00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pic>
        <p:nvPicPr>
          <p:cNvPr id="473" name="Google Shape;473;p55"/>
          <p:cNvPicPr preferRelativeResize="0"/>
          <p:nvPr/>
        </p:nvPicPr>
        <p:blipFill>
          <a:blip r:embed="rId6">
            <a:alphaModFix/>
          </a:blip>
          <a:stretch>
            <a:fillRect/>
          </a:stretch>
        </p:blipFill>
        <p:spPr>
          <a:xfrm>
            <a:off x="5480951" y="4457934"/>
            <a:ext cx="1556700" cy="1556700"/>
          </a:xfrm>
          <a:prstGeom prst="rect">
            <a:avLst/>
          </a:prstGeom>
          <a:noFill/>
          <a:ln>
            <a:noFill/>
          </a:ln>
        </p:spPr>
      </p:pic>
      <p:sp>
        <p:nvSpPr>
          <p:cNvPr id="474" name="Google Shape;474;p55"/>
          <p:cNvSpPr txBox="1"/>
          <p:nvPr/>
        </p:nvSpPr>
        <p:spPr>
          <a:xfrm>
            <a:off x="589700" y="251233"/>
            <a:ext cx="10152800" cy="780400"/>
          </a:xfrm>
          <a:prstGeom prst="rect">
            <a:avLst/>
          </a:prstGeom>
          <a:noFill/>
          <a:ln>
            <a:noFill/>
          </a:ln>
        </p:spPr>
        <p:txBody>
          <a:bodyPr spcFirstLastPara="1" wrap="square" lIns="121900" tIns="121900" rIns="121900" bIns="121900" anchor="t" anchorCtr="0">
            <a:noAutofit/>
          </a:bodyPr>
          <a:lstStyle/>
          <a:p>
            <a:pPr>
              <a:buClr>
                <a:srgbClr val="000000"/>
              </a:buClr>
              <a:buSzPts val="2800"/>
            </a:pPr>
            <a:r>
              <a:rPr lang="en-US" sz="3733" b="1">
                <a:solidFill>
                  <a:srgbClr val="414042"/>
                </a:solidFill>
                <a:latin typeface="Proxima Nova"/>
                <a:ea typeface="Proxima Nova"/>
                <a:cs typeface="Proxima Nova"/>
                <a:sym typeface="Proxima Nova"/>
              </a:rPr>
              <a:t>Social Recovery</a:t>
            </a:r>
            <a:endParaRPr sz="3733" b="1">
              <a:solidFill>
                <a:srgbClr val="414042"/>
              </a:solidFill>
              <a:latin typeface="Proxima Nova"/>
              <a:ea typeface="Proxima Nova"/>
              <a:cs typeface="Proxima Nova"/>
              <a:sym typeface="Proxima Nova"/>
            </a:endParaRPr>
          </a:p>
        </p:txBody>
      </p:sp>
      <p:pic>
        <p:nvPicPr>
          <p:cNvPr id="475" name="Google Shape;475;p55"/>
          <p:cNvPicPr preferRelativeResize="0"/>
          <p:nvPr/>
        </p:nvPicPr>
        <p:blipFill>
          <a:blip r:embed="rId7">
            <a:alphaModFix/>
          </a:blip>
          <a:stretch>
            <a:fillRect/>
          </a:stretch>
        </p:blipFill>
        <p:spPr>
          <a:xfrm>
            <a:off x="1794300" y="1031639"/>
            <a:ext cx="1151333" cy="1151333"/>
          </a:xfrm>
          <a:prstGeom prst="rect">
            <a:avLst/>
          </a:prstGeom>
          <a:noFill/>
          <a:ln>
            <a:noFill/>
          </a:ln>
        </p:spPr>
      </p:pic>
      <p:pic>
        <p:nvPicPr>
          <p:cNvPr id="476" name="Google Shape;476;p55"/>
          <p:cNvPicPr preferRelativeResize="0"/>
          <p:nvPr/>
        </p:nvPicPr>
        <p:blipFill>
          <a:blip r:embed="rId7">
            <a:alphaModFix/>
          </a:blip>
          <a:stretch>
            <a:fillRect/>
          </a:stretch>
        </p:blipFill>
        <p:spPr>
          <a:xfrm>
            <a:off x="3682067" y="938739"/>
            <a:ext cx="1151333" cy="1151333"/>
          </a:xfrm>
          <a:prstGeom prst="rect">
            <a:avLst/>
          </a:prstGeom>
          <a:noFill/>
          <a:ln>
            <a:noFill/>
          </a:ln>
        </p:spPr>
      </p:pic>
      <p:pic>
        <p:nvPicPr>
          <p:cNvPr id="477" name="Google Shape;477;p55"/>
          <p:cNvPicPr preferRelativeResize="0"/>
          <p:nvPr/>
        </p:nvPicPr>
        <p:blipFill>
          <a:blip r:embed="rId7">
            <a:alphaModFix/>
          </a:blip>
          <a:stretch>
            <a:fillRect/>
          </a:stretch>
        </p:blipFill>
        <p:spPr>
          <a:xfrm>
            <a:off x="5620834" y="938739"/>
            <a:ext cx="1151333" cy="1151333"/>
          </a:xfrm>
          <a:prstGeom prst="rect">
            <a:avLst/>
          </a:prstGeom>
          <a:noFill/>
          <a:ln>
            <a:noFill/>
          </a:ln>
        </p:spPr>
      </p:pic>
      <p:pic>
        <p:nvPicPr>
          <p:cNvPr id="478" name="Google Shape;478;p55"/>
          <p:cNvPicPr preferRelativeResize="0"/>
          <p:nvPr/>
        </p:nvPicPr>
        <p:blipFill>
          <a:blip r:embed="rId7">
            <a:alphaModFix/>
          </a:blip>
          <a:stretch>
            <a:fillRect/>
          </a:stretch>
        </p:blipFill>
        <p:spPr>
          <a:xfrm>
            <a:off x="7766851" y="938739"/>
            <a:ext cx="1151333" cy="1151333"/>
          </a:xfrm>
          <a:prstGeom prst="rect">
            <a:avLst/>
          </a:prstGeom>
          <a:noFill/>
          <a:ln>
            <a:noFill/>
          </a:ln>
        </p:spPr>
      </p:pic>
      <p:pic>
        <p:nvPicPr>
          <p:cNvPr id="479" name="Google Shape;479;p55"/>
          <p:cNvPicPr preferRelativeResize="0"/>
          <p:nvPr/>
        </p:nvPicPr>
        <p:blipFill>
          <a:blip r:embed="rId7">
            <a:alphaModFix/>
          </a:blip>
          <a:stretch>
            <a:fillRect/>
          </a:stretch>
        </p:blipFill>
        <p:spPr>
          <a:xfrm>
            <a:off x="9850067" y="854272"/>
            <a:ext cx="1151333" cy="1151333"/>
          </a:xfrm>
          <a:prstGeom prst="rect">
            <a:avLst/>
          </a:prstGeom>
          <a:noFill/>
          <a:ln>
            <a:noFill/>
          </a:ln>
        </p:spPr>
      </p:pic>
    </p:spTree>
    <p:extLst>
      <p:ext uri="{BB962C8B-B14F-4D97-AF65-F5344CB8AC3E}">
        <p14:creationId xmlns:p14="http://schemas.microsoft.com/office/powerpoint/2010/main" val="2846902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60"/>
                                        </p:tgtEl>
                                        <p:attrNameLst>
                                          <p:attrName>style.visibility</p:attrName>
                                        </p:attrNameLst>
                                      </p:cBhvr>
                                      <p:to>
                                        <p:strVal val="visible"/>
                                      </p:to>
                                    </p:set>
                                    <p:animEffect transition="in" filter="fade">
                                      <p:cBhvr>
                                        <p:cTn id="7" dur="1"/>
                                        <p:tgtEl>
                                          <p:spTgt spid="460"/>
                                        </p:tgtEl>
                                      </p:cBhvr>
                                    </p:animEffect>
                                  </p:childTnLst>
                                </p:cTn>
                              </p:par>
                              <p:par>
                                <p:cTn id="8" presetID="10" presetClass="entr" presetSubtype="0" fill="hold" nodeType="withEffect">
                                  <p:stCondLst>
                                    <p:cond delay="0"/>
                                  </p:stCondLst>
                                  <p:childTnLst>
                                    <p:set>
                                      <p:cBhvr>
                                        <p:cTn id="9" dur="1" fill="hold">
                                          <p:stCondLst>
                                            <p:cond delay="0"/>
                                          </p:stCondLst>
                                        </p:cTn>
                                        <p:tgtEl>
                                          <p:spTgt spid="461"/>
                                        </p:tgtEl>
                                        <p:attrNameLst>
                                          <p:attrName>style.visibility</p:attrName>
                                        </p:attrNameLst>
                                      </p:cBhvr>
                                      <p:to>
                                        <p:strVal val="visible"/>
                                      </p:to>
                                    </p:set>
                                    <p:animEffect transition="in" filter="fade">
                                      <p:cBhvr>
                                        <p:cTn id="10" dur="1"/>
                                        <p:tgtEl>
                                          <p:spTgt spid="461"/>
                                        </p:tgtEl>
                                      </p:cBhvr>
                                    </p:animEffect>
                                  </p:childTnLst>
                                </p:cTn>
                              </p:par>
                              <p:par>
                                <p:cTn id="11" presetID="10" presetClass="entr" presetSubtype="0" fill="hold" nodeType="withEffect">
                                  <p:stCondLst>
                                    <p:cond delay="0"/>
                                  </p:stCondLst>
                                  <p:childTnLst>
                                    <p:set>
                                      <p:cBhvr>
                                        <p:cTn id="12" dur="1" fill="hold">
                                          <p:stCondLst>
                                            <p:cond delay="0"/>
                                          </p:stCondLst>
                                        </p:cTn>
                                        <p:tgtEl>
                                          <p:spTgt spid="462"/>
                                        </p:tgtEl>
                                        <p:attrNameLst>
                                          <p:attrName>style.visibility</p:attrName>
                                        </p:attrNameLst>
                                      </p:cBhvr>
                                      <p:to>
                                        <p:strVal val="visible"/>
                                      </p:to>
                                    </p:set>
                                    <p:animEffect transition="in" filter="fade">
                                      <p:cBhvr>
                                        <p:cTn id="13" dur="1"/>
                                        <p:tgtEl>
                                          <p:spTgt spid="462"/>
                                        </p:tgtEl>
                                      </p:cBhvr>
                                    </p:animEffect>
                                  </p:childTnLst>
                                </p:cTn>
                              </p:par>
                              <p:par>
                                <p:cTn id="14" presetID="10" presetClass="entr" presetSubtype="0" fill="hold" nodeType="withEffect">
                                  <p:stCondLst>
                                    <p:cond delay="0"/>
                                  </p:stCondLst>
                                  <p:childTnLst>
                                    <p:set>
                                      <p:cBhvr>
                                        <p:cTn id="15" dur="1" fill="hold">
                                          <p:stCondLst>
                                            <p:cond delay="0"/>
                                          </p:stCondLst>
                                        </p:cTn>
                                        <p:tgtEl>
                                          <p:spTgt spid="463"/>
                                        </p:tgtEl>
                                        <p:attrNameLst>
                                          <p:attrName>style.visibility</p:attrName>
                                        </p:attrNameLst>
                                      </p:cBhvr>
                                      <p:to>
                                        <p:strVal val="visible"/>
                                      </p:to>
                                    </p:set>
                                    <p:animEffect transition="in" filter="fade">
                                      <p:cBhvr>
                                        <p:cTn id="16" dur="1"/>
                                        <p:tgtEl>
                                          <p:spTgt spid="463"/>
                                        </p:tgtEl>
                                      </p:cBhvr>
                                    </p:animEffect>
                                  </p:childTnLst>
                                </p:cTn>
                              </p:par>
                              <p:par>
                                <p:cTn id="17" presetID="10" presetClass="entr" presetSubtype="0" fill="hold" nodeType="withEffect">
                                  <p:stCondLst>
                                    <p:cond delay="0"/>
                                  </p:stCondLst>
                                  <p:childTnLst>
                                    <p:set>
                                      <p:cBhvr>
                                        <p:cTn id="18" dur="1" fill="hold">
                                          <p:stCondLst>
                                            <p:cond delay="0"/>
                                          </p:stCondLst>
                                        </p:cTn>
                                        <p:tgtEl>
                                          <p:spTgt spid="464"/>
                                        </p:tgtEl>
                                        <p:attrNameLst>
                                          <p:attrName>style.visibility</p:attrName>
                                        </p:attrNameLst>
                                      </p:cBhvr>
                                      <p:to>
                                        <p:strVal val="visible"/>
                                      </p:to>
                                    </p:set>
                                    <p:animEffect transition="in" filter="fade">
                                      <p:cBhvr>
                                        <p:cTn id="19" dur="1"/>
                                        <p:tgtEl>
                                          <p:spTgt spid="464"/>
                                        </p:tgtEl>
                                      </p:cBhvr>
                                    </p:animEffect>
                                  </p:childTnLst>
                                </p:cTn>
                              </p:par>
                              <p:par>
                                <p:cTn id="20" presetID="10" presetClass="entr" presetSubtype="0" fill="hold" nodeType="withEffect">
                                  <p:stCondLst>
                                    <p:cond delay="0"/>
                                  </p:stCondLst>
                                  <p:childTnLst>
                                    <p:set>
                                      <p:cBhvr>
                                        <p:cTn id="21" dur="1" fill="hold">
                                          <p:stCondLst>
                                            <p:cond delay="0"/>
                                          </p:stCondLst>
                                        </p:cTn>
                                        <p:tgtEl>
                                          <p:spTgt spid="465"/>
                                        </p:tgtEl>
                                        <p:attrNameLst>
                                          <p:attrName>style.visibility</p:attrName>
                                        </p:attrNameLst>
                                      </p:cBhvr>
                                      <p:to>
                                        <p:strVal val="visible"/>
                                      </p:to>
                                    </p:set>
                                    <p:animEffect transition="in" filter="fade">
                                      <p:cBhvr>
                                        <p:cTn id="22" dur="1000"/>
                                        <p:tgtEl>
                                          <p:spTgt spid="465"/>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nodeType="clickEffect">
                                  <p:stCondLst>
                                    <p:cond delay="0"/>
                                  </p:stCondLst>
                                  <p:childTnLst>
                                    <p:set>
                                      <p:cBhvr>
                                        <p:cTn id="26" dur="1" fill="hold">
                                          <p:stCondLst>
                                            <p:cond delay="0"/>
                                          </p:stCondLst>
                                        </p:cTn>
                                        <p:tgtEl>
                                          <p:spTgt spid="466"/>
                                        </p:tgtEl>
                                        <p:attrNameLst>
                                          <p:attrName>style.visibility</p:attrName>
                                        </p:attrNameLst>
                                      </p:cBhvr>
                                      <p:to>
                                        <p:strVal val="visible"/>
                                      </p:to>
                                    </p:set>
                                    <p:anim calcmode="lin" valueType="num">
                                      <p:cBhvr additive="base">
                                        <p:cTn id="27" dur="200"/>
                                        <p:tgtEl>
                                          <p:spTgt spid="466"/>
                                        </p:tgtEl>
                                        <p:attrNameLst>
                                          <p:attrName>ppt_x</p:attrName>
                                        </p:attrNameLst>
                                      </p:cBhvr>
                                      <p:tavLst>
                                        <p:tav tm="0">
                                          <p:val>
                                            <p:strVal val="#ppt_x-1"/>
                                          </p:val>
                                        </p:tav>
                                        <p:tav tm="100000">
                                          <p:val>
                                            <p:strVal val="#ppt_x"/>
                                          </p:val>
                                        </p:tav>
                                      </p:tavLst>
                                    </p:anim>
                                  </p:childTnLst>
                                </p:cTn>
                              </p:par>
                            </p:childTnLst>
                          </p:cTn>
                        </p:par>
                        <p:par>
                          <p:cTn id="28" fill="hold">
                            <p:stCondLst>
                              <p:cond delay="200"/>
                            </p:stCondLst>
                            <p:childTnLst>
                              <p:par>
                                <p:cTn id="29" presetID="1" presetClass="entr" presetSubtype="0" fill="hold" nodeType="afterEffect">
                                  <p:stCondLst>
                                    <p:cond delay="0"/>
                                  </p:stCondLst>
                                  <p:childTnLst>
                                    <p:set>
                                      <p:cBhvr>
                                        <p:cTn id="30" dur="1" fill="hold">
                                          <p:stCondLst>
                                            <p:cond delay="0"/>
                                          </p:stCondLst>
                                        </p:cTn>
                                        <p:tgtEl>
                                          <p:spTgt spid="469"/>
                                        </p:tgtEl>
                                        <p:attrNameLst>
                                          <p:attrName>style.visibility</p:attrName>
                                        </p:attrNameLst>
                                      </p:cBhvr>
                                      <p:to>
                                        <p:strVal val="visible"/>
                                      </p:to>
                                    </p:set>
                                  </p:childTnLst>
                                </p:cTn>
                              </p:par>
                            </p:childTnLst>
                          </p:cTn>
                        </p:par>
                        <p:par>
                          <p:cTn id="31" fill="hold">
                            <p:stCondLst>
                              <p:cond delay="400"/>
                            </p:stCondLst>
                            <p:childTnLst>
                              <p:par>
                                <p:cTn id="32" presetID="2" presetClass="entr" presetSubtype="1" fill="hold" nodeType="afterEffect">
                                  <p:stCondLst>
                                    <p:cond delay="0"/>
                                  </p:stCondLst>
                                  <p:childTnLst>
                                    <p:set>
                                      <p:cBhvr>
                                        <p:cTn id="33" dur="1" fill="hold">
                                          <p:stCondLst>
                                            <p:cond delay="0"/>
                                          </p:stCondLst>
                                        </p:cTn>
                                        <p:tgtEl>
                                          <p:spTgt spid="467"/>
                                        </p:tgtEl>
                                        <p:attrNameLst>
                                          <p:attrName>style.visibility</p:attrName>
                                        </p:attrNameLst>
                                      </p:cBhvr>
                                      <p:to>
                                        <p:strVal val="visible"/>
                                      </p:to>
                                    </p:set>
                                    <p:anim calcmode="lin" valueType="num">
                                      <p:cBhvr additive="base">
                                        <p:cTn id="34" dur="200"/>
                                        <p:tgtEl>
                                          <p:spTgt spid="467"/>
                                        </p:tgtEl>
                                        <p:attrNameLst>
                                          <p:attrName>ppt_y</p:attrName>
                                        </p:attrNameLst>
                                      </p:cBhvr>
                                      <p:tavLst>
                                        <p:tav tm="0">
                                          <p:val>
                                            <p:strVal val="#ppt_y-1"/>
                                          </p:val>
                                        </p:tav>
                                        <p:tav tm="100000">
                                          <p:val>
                                            <p:strVal val="#ppt_y"/>
                                          </p:val>
                                        </p:tav>
                                      </p:tavLst>
                                    </p:anim>
                                  </p:childTnLst>
                                </p:cTn>
                              </p:par>
                            </p:childTnLst>
                          </p:cTn>
                        </p:par>
                        <p:par>
                          <p:cTn id="35" fill="hold">
                            <p:stCondLst>
                              <p:cond delay="600"/>
                            </p:stCondLst>
                            <p:childTnLst>
                              <p:par>
                                <p:cTn id="36" presetID="1" presetClass="entr" presetSubtype="0" fill="hold" nodeType="afterEffect">
                                  <p:stCondLst>
                                    <p:cond delay="0"/>
                                  </p:stCondLst>
                                  <p:childTnLst>
                                    <p:set>
                                      <p:cBhvr>
                                        <p:cTn id="37" dur="1" fill="hold">
                                          <p:stCondLst>
                                            <p:cond delay="0"/>
                                          </p:stCondLst>
                                        </p:cTn>
                                        <p:tgtEl>
                                          <p:spTgt spid="470"/>
                                        </p:tgtEl>
                                        <p:attrNameLst>
                                          <p:attrName>style.visibility</p:attrName>
                                        </p:attrNameLst>
                                      </p:cBhvr>
                                      <p:to>
                                        <p:strVal val="visible"/>
                                      </p:to>
                                    </p:set>
                                  </p:childTnLst>
                                </p:cTn>
                              </p:par>
                            </p:childTnLst>
                          </p:cTn>
                        </p:par>
                        <p:par>
                          <p:cTn id="38" fill="hold">
                            <p:stCondLst>
                              <p:cond delay="800"/>
                            </p:stCondLst>
                            <p:childTnLst>
                              <p:par>
                                <p:cTn id="39" presetID="2" presetClass="entr" presetSubtype="2" fill="hold" nodeType="afterEffect">
                                  <p:stCondLst>
                                    <p:cond delay="0"/>
                                  </p:stCondLst>
                                  <p:childTnLst>
                                    <p:set>
                                      <p:cBhvr>
                                        <p:cTn id="40" dur="1" fill="hold">
                                          <p:stCondLst>
                                            <p:cond delay="0"/>
                                          </p:stCondLst>
                                        </p:cTn>
                                        <p:tgtEl>
                                          <p:spTgt spid="468"/>
                                        </p:tgtEl>
                                        <p:attrNameLst>
                                          <p:attrName>style.visibility</p:attrName>
                                        </p:attrNameLst>
                                      </p:cBhvr>
                                      <p:to>
                                        <p:strVal val="visible"/>
                                      </p:to>
                                    </p:set>
                                    <p:anim calcmode="lin" valueType="num">
                                      <p:cBhvr additive="base">
                                        <p:cTn id="41" dur="200"/>
                                        <p:tgtEl>
                                          <p:spTgt spid="468"/>
                                        </p:tgtEl>
                                        <p:attrNameLst>
                                          <p:attrName>ppt_x</p:attrName>
                                        </p:attrNameLst>
                                      </p:cBhvr>
                                      <p:tavLst>
                                        <p:tav tm="0">
                                          <p:val>
                                            <p:strVal val="#ppt_x+1"/>
                                          </p:val>
                                        </p:tav>
                                        <p:tav tm="100000">
                                          <p:val>
                                            <p:strVal val="#ppt_x"/>
                                          </p:val>
                                        </p:tav>
                                      </p:tavLst>
                                    </p:anim>
                                  </p:childTnLst>
                                </p:cTn>
                              </p:par>
                            </p:childTnLst>
                          </p:cTn>
                        </p:par>
                        <p:par>
                          <p:cTn id="42" fill="hold">
                            <p:stCondLst>
                              <p:cond delay="1000"/>
                            </p:stCondLst>
                            <p:childTnLst>
                              <p:par>
                                <p:cTn id="43" presetID="10" presetClass="exit" presetSubtype="0" fill="hold" nodeType="afterEffect">
                                  <p:stCondLst>
                                    <p:cond delay="0"/>
                                  </p:stCondLst>
                                  <p:childTnLst>
                                    <p:animEffect transition="out" filter="fade">
                                      <p:cBhvr>
                                        <p:cTn id="44" dur="200"/>
                                        <p:tgtEl>
                                          <p:spTgt spid="465"/>
                                        </p:tgtEl>
                                      </p:cBhvr>
                                    </p:animEffect>
                                    <p:set>
                                      <p:cBhvr>
                                        <p:cTn id="45" dur="1" fill="hold">
                                          <p:stCondLst>
                                            <p:cond delay="200"/>
                                          </p:stCondLst>
                                        </p:cTn>
                                        <p:tgtEl>
                                          <p:spTgt spid="465"/>
                                        </p:tgtEl>
                                        <p:attrNameLst>
                                          <p:attrName>style.visibility</p:attrName>
                                        </p:attrNameLst>
                                      </p:cBhvr>
                                      <p:to>
                                        <p:strVal val="hidden"/>
                                      </p:to>
                                    </p:set>
                                  </p:childTnLst>
                                </p:cTn>
                              </p:par>
                              <p:par>
                                <p:cTn id="46" presetID="10" presetClass="entr" presetSubtype="0" fill="hold" nodeType="withEffect">
                                  <p:stCondLst>
                                    <p:cond delay="0"/>
                                  </p:stCondLst>
                                  <p:childTnLst>
                                    <p:set>
                                      <p:cBhvr>
                                        <p:cTn id="47" dur="1" fill="hold">
                                          <p:stCondLst>
                                            <p:cond delay="0"/>
                                          </p:stCondLst>
                                        </p:cTn>
                                        <p:tgtEl>
                                          <p:spTgt spid="471"/>
                                        </p:tgtEl>
                                        <p:attrNameLst>
                                          <p:attrName>style.visibility</p:attrName>
                                        </p:attrNameLst>
                                      </p:cBhvr>
                                      <p:to>
                                        <p:strVal val="visible"/>
                                      </p:to>
                                    </p:set>
                                    <p:animEffect transition="in" filter="fade">
                                      <p:cBhvr>
                                        <p:cTn id="48" dur="200"/>
                                        <p:tgtEl>
                                          <p:spTgt spid="471"/>
                                        </p:tgtEl>
                                      </p:cBhvr>
                                    </p:animEffect>
                                  </p:childTnLst>
                                </p:cTn>
                              </p:par>
                            </p:childTnLst>
                          </p:cTn>
                        </p:par>
                      </p:childTnLst>
                    </p:cTn>
                  </p:par>
                  <p:par>
                    <p:cTn id="49" fill="hold">
                      <p:stCondLst>
                        <p:cond delay="indefinite"/>
                      </p:stCondLst>
                      <p:childTnLst>
                        <p:par>
                          <p:cTn id="50" fill="hold">
                            <p:stCondLst>
                              <p:cond delay="0"/>
                            </p:stCondLst>
                            <p:childTnLst>
                              <p:par>
                                <p:cTn id="51" presetID="1" presetClass="exit" presetSubtype="0" fill="hold" nodeType="clickEffect">
                                  <p:stCondLst>
                                    <p:cond delay="0"/>
                                  </p:stCondLst>
                                  <p:childTnLst>
                                    <p:set>
                                      <p:cBhvr>
                                        <p:cTn id="52" dur="1" fill="hold">
                                          <p:stCondLst>
                                            <p:cond delay="200"/>
                                          </p:stCondLst>
                                        </p:cTn>
                                        <p:tgtEl>
                                          <p:spTgt spid="466"/>
                                        </p:tgtEl>
                                        <p:attrNameLst>
                                          <p:attrName>style.visibility</p:attrName>
                                        </p:attrNameLst>
                                      </p:cBhvr>
                                      <p:to>
                                        <p:strVal val="hidden"/>
                                      </p:to>
                                    </p:set>
                                  </p:childTnLst>
                                </p:cTn>
                              </p:par>
                              <p:par>
                                <p:cTn id="53" presetID="1" presetClass="entr" presetSubtype="0" fill="hold" nodeType="withEffect">
                                  <p:stCondLst>
                                    <p:cond delay="0"/>
                                  </p:stCondLst>
                                  <p:childTnLst>
                                    <p:set>
                                      <p:cBhvr>
                                        <p:cTn id="54" dur="1" fill="hold">
                                          <p:stCondLst>
                                            <p:cond delay="0"/>
                                          </p:stCondLst>
                                        </p:cTn>
                                        <p:tgtEl>
                                          <p:spTgt spid="472"/>
                                        </p:tgtEl>
                                        <p:attrNameLst>
                                          <p:attrName>style.visibility</p:attrName>
                                        </p:attrNameLst>
                                      </p:cBhvr>
                                      <p:to>
                                        <p:strVal val="visible"/>
                                      </p:to>
                                    </p:set>
                                  </p:childTnLst>
                                </p:cTn>
                              </p:par>
                              <p:par>
                                <p:cTn id="55" presetID="10" presetClass="exit" presetSubtype="0" fill="hold" nodeType="withEffect">
                                  <p:stCondLst>
                                    <p:cond delay="0"/>
                                  </p:stCondLst>
                                  <p:childTnLst>
                                    <p:animEffect transition="out" filter="fade">
                                      <p:cBhvr>
                                        <p:cTn id="56" dur="200"/>
                                        <p:tgtEl>
                                          <p:spTgt spid="471"/>
                                        </p:tgtEl>
                                      </p:cBhvr>
                                    </p:animEffect>
                                    <p:set>
                                      <p:cBhvr>
                                        <p:cTn id="57" dur="1" fill="hold">
                                          <p:stCondLst>
                                            <p:cond delay="200"/>
                                          </p:stCondLst>
                                        </p:cTn>
                                        <p:tgtEl>
                                          <p:spTgt spid="471"/>
                                        </p:tgtEl>
                                        <p:attrNameLst>
                                          <p:attrName>style.visibility</p:attrName>
                                        </p:attrNameLst>
                                      </p:cBhvr>
                                      <p:to>
                                        <p:strVal val="hidden"/>
                                      </p:to>
                                    </p:set>
                                  </p:childTnLst>
                                </p:cTn>
                              </p:par>
                              <p:par>
                                <p:cTn id="58" presetID="10" presetClass="entr" presetSubtype="0" fill="hold" nodeType="withEffect">
                                  <p:stCondLst>
                                    <p:cond delay="0"/>
                                  </p:stCondLst>
                                  <p:childTnLst>
                                    <p:set>
                                      <p:cBhvr>
                                        <p:cTn id="59" dur="1" fill="hold">
                                          <p:stCondLst>
                                            <p:cond delay="0"/>
                                          </p:stCondLst>
                                        </p:cTn>
                                        <p:tgtEl>
                                          <p:spTgt spid="473"/>
                                        </p:tgtEl>
                                        <p:attrNameLst>
                                          <p:attrName>style.visibility</p:attrName>
                                        </p:attrNameLst>
                                      </p:cBhvr>
                                      <p:to>
                                        <p:strVal val="visible"/>
                                      </p:to>
                                    </p:set>
                                    <p:animEffect transition="in" filter="fade">
                                      <p:cBhvr>
                                        <p:cTn id="60" dur="200"/>
                                        <p:tgtEl>
                                          <p:spTgt spid="4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83"/>
        <p:cNvGrpSpPr/>
        <p:nvPr/>
      </p:nvGrpSpPr>
      <p:grpSpPr>
        <a:xfrm>
          <a:off x="0" y="0"/>
          <a:ext cx="0" cy="0"/>
          <a:chOff x="0" y="0"/>
          <a:chExt cx="0" cy="0"/>
        </a:xfrm>
      </p:grpSpPr>
      <p:sp>
        <p:nvSpPr>
          <p:cNvPr id="484" name="Google Shape;484;p56"/>
          <p:cNvSpPr txBox="1">
            <a:spLocks noGrp="1"/>
          </p:cNvSpPr>
          <p:nvPr>
            <p:ph type="subTitle" idx="1"/>
          </p:nvPr>
        </p:nvSpPr>
        <p:spPr>
          <a:xfrm>
            <a:off x="861900" y="3000545"/>
            <a:ext cx="10176800" cy="856800"/>
          </a:xfrm>
          <a:prstGeom prst="rect">
            <a:avLst/>
          </a:prstGeom>
          <a:noFill/>
          <a:ln>
            <a:noFill/>
          </a:ln>
        </p:spPr>
        <p:txBody>
          <a:bodyPr spcFirstLastPara="1" vert="horz" wrap="square" lIns="0" tIns="0" rIns="0" bIns="0" rtlCol="0" anchor="ctr" anchorCtr="0">
            <a:noAutofit/>
          </a:bodyPr>
          <a:lstStyle/>
          <a:p>
            <a:pPr marL="0" indent="0">
              <a:spcBef>
                <a:spcPts val="0"/>
              </a:spcBef>
            </a:pPr>
            <a:r>
              <a:rPr lang="en-US" b="1"/>
              <a:t>Three Planes of Self Sovereign Identity</a:t>
            </a:r>
            <a:endParaRPr b="1"/>
          </a:p>
        </p:txBody>
      </p:sp>
    </p:spTree>
    <p:extLst>
      <p:ext uri="{BB962C8B-B14F-4D97-AF65-F5344CB8AC3E}">
        <p14:creationId xmlns:p14="http://schemas.microsoft.com/office/powerpoint/2010/main" val="19285207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88"/>
        <p:cNvGrpSpPr/>
        <p:nvPr/>
      </p:nvGrpSpPr>
      <p:grpSpPr>
        <a:xfrm>
          <a:off x="0" y="0"/>
          <a:ext cx="0" cy="0"/>
          <a:chOff x="0" y="0"/>
          <a:chExt cx="0" cy="0"/>
        </a:xfrm>
      </p:grpSpPr>
      <p:sp>
        <p:nvSpPr>
          <p:cNvPr id="489" name="Google Shape;489;p57"/>
          <p:cNvSpPr txBox="1"/>
          <p:nvPr/>
        </p:nvSpPr>
        <p:spPr>
          <a:xfrm>
            <a:off x="847684" y="3260967"/>
            <a:ext cx="2600000" cy="1391200"/>
          </a:xfrm>
          <a:prstGeom prst="rect">
            <a:avLst/>
          </a:prstGeom>
          <a:noFill/>
          <a:ln>
            <a:noFill/>
          </a:ln>
        </p:spPr>
        <p:txBody>
          <a:bodyPr spcFirstLastPara="1" wrap="square" lIns="121900" tIns="121900" rIns="121900" bIns="121900" anchor="t" anchorCtr="0">
            <a:noAutofit/>
          </a:bodyPr>
          <a:lstStyle/>
          <a:p>
            <a:pPr algn="ctr">
              <a:buClr>
                <a:schemeClr val="dk1"/>
              </a:buClr>
              <a:buSzPts val="1100"/>
            </a:pPr>
            <a:r>
              <a:rPr lang="en-US" sz="2400">
                <a:solidFill>
                  <a:srgbClr val="414042"/>
                </a:solidFill>
                <a:latin typeface="Proxima Nova"/>
                <a:ea typeface="Proxima Nova"/>
                <a:cs typeface="Proxima Nova"/>
                <a:sym typeface="Proxima Nova"/>
              </a:rPr>
              <a:t>Decentralized Identity Concepts</a:t>
            </a:r>
            <a:endParaRPr sz="2400">
              <a:solidFill>
                <a:srgbClr val="414042"/>
              </a:solidFill>
              <a:latin typeface="Proxima Nova"/>
              <a:ea typeface="Proxima Nova"/>
              <a:cs typeface="Proxima Nova"/>
              <a:sym typeface="Proxima Nova"/>
            </a:endParaRPr>
          </a:p>
          <a:p>
            <a:endParaRPr sz="2400">
              <a:solidFill>
                <a:srgbClr val="414042"/>
              </a:solidFill>
              <a:latin typeface="Proxima Nova"/>
              <a:ea typeface="Proxima Nova"/>
              <a:cs typeface="Proxima Nova"/>
              <a:sym typeface="Proxima Nova"/>
            </a:endParaRPr>
          </a:p>
        </p:txBody>
      </p:sp>
      <p:pic>
        <p:nvPicPr>
          <p:cNvPr id="490" name="Google Shape;490;p57"/>
          <p:cNvPicPr preferRelativeResize="0"/>
          <p:nvPr/>
        </p:nvPicPr>
        <p:blipFill rotWithShape="1">
          <a:blip r:embed="rId3">
            <a:alphaModFix/>
          </a:blip>
          <a:srcRect t="159" b="169"/>
          <a:stretch/>
        </p:blipFill>
        <p:spPr>
          <a:xfrm>
            <a:off x="1680118" y="2190501"/>
            <a:ext cx="935101" cy="932033"/>
          </a:xfrm>
          <a:prstGeom prst="rect">
            <a:avLst/>
          </a:prstGeom>
          <a:noFill/>
          <a:ln>
            <a:noFill/>
          </a:ln>
        </p:spPr>
      </p:pic>
      <p:pic>
        <p:nvPicPr>
          <p:cNvPr id="491" name="Google Shape;491;p57"/>
          <p:cNvPicPr preferRelativeResize="0"/>
          <p:nvPr/>
        </p:nvPicPr>
        <p:blipFill rotWithShape="1">
          <a:blip r:embed="rId4">
            <a:alphaModFix/>
          </a:blip>
          <a:srcRect t="159" b="169"/>
          <a:stretch/>
        </p:blipFill>
        <p:spPr>
          <a:xfrm>
            <a:off x="9469900" y="2190501"/>
            <a:ext cx="935101" cy="932033"/>
          </a:xfrm>
          <a:prstGeom prst="rect">
            <a:avLst/>
          </a:prstGeom>
          <a:noFill/>
          <a:ln>
            <a:noFill/>
          </a:ln>
        </p:spPr>
      </p:pic>
      <p:pic>
        <p:nvPicPr>
          <p:cNvPr id="492" name="Google Shape;492;p57"/>
          <p:cNvPicPr preferRelativeResize="0"/>
          <p:nvPr/>
        </p:nvPicPr>
        <p:blipFill rotWithShape="1">
          <a:blip r:embed="rId5">
            <a:alphaModFix/>
          </a:blip>
          <a:srcRect t="159" b="169"/>
          <a:stretch/>
        </p:blipFill>
        <p:spPr>
          <a:xfrm>
            <a:off x="4279934" y="2190501"/>
            <a:ext cx="935101" cy="932033"/>
          </a:xfrm>
          <a:prstGeom prst="rect">
            <a:avLst/>
          </a:prstGeom>
          <a:noFill/>
          <a:ln>
            <a:noFill/>
          </a:ln>
        </p:spPr>
      </p:pic>
      <p:pic>
        <p:nvPicPr>
          <p:cNvPr id="493" name="Google Shape;493;p57"/>
          <p:cNvPicPr preferRelativeResize="0"/>
          <p:nvPr/>
        </p:nvPicPr>
        <p:blipFill rotWithShape="1">
          <a:blip r:embed="rId6">
            <a:alphaModFix/>
          </a:blip>
          <a:srcRect t="159" b="169"/>
          <a:stretch/>
        </p:blipFill>
        <p:spPr>
          <a:xfrm>
            <a:off x="6879734" y="2190485"/>
            <a:ext cx="935101" cy="932033"/>
          </a:xfrm>
          <a:prstGeom prst="rect">
            <a:avLst/>
          </a:prstGeom>
          <a:noFill/>
          <a:ln>
            <a:noFill/>
          </a:ln>
        </p:spPr>
      </p:pic>
      <p:sp>
        <p:nvSpPr>
          <p:cNvPr id="494" name="Google Shape;494;p57"/>
          <p:cNvSpPr txBox="1"/>
          <p:nvPr/>
        </p:nvSpPr>
        <p:spPr>
          <a:xfrm>
            <a:off x="3490084" y="3260967"/>
            <a:ext cx="2514800" cy="1391200"/>
          </a:xfrm>
          <a:prstGeom prst="rect">
            <a:avLst/>
          </a:prstGeom>
          <a:noFill/>
          <a:ln>
            <a:noFill/>
          </a:ln>
        </p:spPr>
        <p:txBody>
          <a:bodyPr spcFirstLastPara="1" wrap="square" lIns="121900" tIns="121900" rIns="121900" bIns="121900" anchor="t" anchorCtr="0">
            <a:noAutofit/>
          </a:bodyPr>
          <a:lstStyle/>
          <a:p>
            <a:pPr algn="ctr"/>
            <a:r>
              <a:rPr lang="en-US" sz="2400" b="1">
                <a:solidFill>
                  <a:srgbClr val="942AFF"/>
                </a:solidFill>
                <a:latin typeface="Proxima Nova"/>
                <a:ea typeface="Proxima Nova"/>
                <a:cs typeface="Proxima Nova"/>
                <a:sym typeface="Proxima Nova"/>
              </a:rPr>
              <a:t>Hyperledger Indy Architecture</a:t>
            </a:r>
            <a:endParaRPr sz="2400" b="1">
              <a:solidFill>
                <a:srgbClr val="942AFF"/>
              </a:solidFill>
              <a:latin typeface="Proxima Nova"/>
              <a:ea typeface="Proxima Nova"/>
              <a:cs typeface="Proxima Nova"/>
              <a:sym typeface="Proxima Nova"/>
            </a:endParaRPr>
          </a:p>
        </p:txBody>
      </p:sp>
      <p:sp>
        <p:nvSpPr>
          <p:cNvPr id="495" name="Google Shape;495;p57"/>
          <p:cNvSpPr txBox="1"/>
          <p:nvPr/>
        </p:nvSpPr>
        <p:spPr>
          <a:xfrm>
            <a:off x="6089884" y="3260967"/>
            <a:ext cx="2514800" cy="1391200"/>
          </a:xfrm>
          <a:prstGeom prst="rect">
            <a:avLst/>
          </a:prstGeom>
          <a:noFill/>
          <a:ln>
            <a:noFill/>
          </a:ln>
        </p:spPr>
        <p:txBody>
          <a:bodyPr spcFirstLastPara="1" wrap="square" lIns="121900" tIns="121900" rIns="121900" bIns="121900" anchor="t" anchorCtr="0">
            <a:noAutofit/>
          </a:bodyPr>
          <a:lstStyle/>
          <a:p>
            <a:pPr algn="ctr">
              <a:buClr>
                <a:schemeClr val="dk1"/>
              </a:buClr>
              <a:buSzPts val="1100"/>
            </a:pPr>
            <a:r>
              <a:rPr lang="en-US" sz="2400">
                <a:solidFill>
                  <a:srgbClr val="414042"/>
                </a:solidFill>
                <a:latin typeface="Proxima Nova"/>
                <a:ea typeface="Proxima Nova"/>
                <a:cs typeface="Proxima Nova"/>
                <a:sym typeface="Proxima Nova"/>
              </a:rPr>
              <a:t>Demo Use Case</a:t>
            </a:r>
            <a:endParaRPr sz="2400">
              <a:solidFill>
                <a:srgbClr val="414042"/>
              </a:solidFill>
              <a:latin typeface="Proxima Nova"/>
              <a:ea typeface="Proxima Nova"/>
              <a:cs typeface="Proxima Nova"/>
              <a:sym typeface="Proxima Nova"/>
            </a:endParaRPr>
          </a:p>
        </p:txBody>
      </p:sp>
      <p:sp>
        <p:nvSpPr>
          <p:cNvPr id="496" name="Google Shape;496;p57"/>
          <p:cNvSpPr txBox="1"/>
          <p:nvPr/>
        </p:nvSpPr>
        <p:spPr>
          <a:xfrm>
            <a:off x="8680051" y="3260967"/>
            <a:ext cx="2514800" cy="1391200"/>
          </a:xfrm>
          <a:prstGeom prst="rect">
            <a:avLst/>
          </a:prstGeom>
          <a:noFill/>
          <a:ln>
            <a:noFill/>
          </a:ln>
        </p:spPr>
        <p:txBody>
          <a:bodyPr spcFirstLastPara="1" wrap="square" lIns="121900" tIns="121900" rIns="121900" bIns="121900" anchor="t" anchorCtr="0">
            <a:noAutofit/>
          </a:bodyPr>
          <a:lstStyle/>
          <a:p>
            <a:pPr algn="ctr">
              <a:buClr>
                <a:schemeClr val="dk1"/>
              </a:buClr>
              <a:buSzPts val="1100"/>
            </a:pPr>
            <a:r>
              <a:rPr lang="en-US" sz="2400">
                <a:solidFill>
                  <a:srgbClr val="414042"/>
                </a:solidFill>
                <a:latin typeface="Proxima Nova"/>
                <a:ea typeface="Proxima Nova"/>
                <a:cs typeface="Proxima Nova"/>
                <a:sym typeface="Proxima Nova"/>
              </a:rPr>
              <a:t>Hyperledger Indy and How to Get Involved</a:t>
            </a:r>
            <a:endParaRPr sz="2400">
              <a:solidFill>
                <a:srgbClr val="414042"/>
              </a:solidFill>
              <a:latin typeface="Proxima Nova"/>
              <a:ea typeface="Proxima Nova"/>
              <a:cs typeface="Proxima Nova"/>
              <a:sym typeface="Proxima Nova"/>
            </a:endParaRPr>
          </a:p>
        </p:txBody>
      </p:sp>
      <p:sp>
        <p:nvSpPr>
          <p:cNvPr id="497" name="Google Shape;497;p57"/>
          <p:cNvSpPr txBox="1"/>
          <p:nvPr/>
        </p:nvSpPr>
        <p:spPr>
          <a:xfrm>
            <a:off x="942867" y="769467"/>
            <a:ext cx="10055200" cy="806400"/>
          </a:xfrm>
          <a:prstGeom prst="rect">
            <a:avLst/>
          </a:prstGeom>
          <a:noFill/>
          <a:ln>
            <a:noFill/>
          </a:ln>
        </p:spPr>
        <p:txBody>
          <a:bodyPr spcFirstLastPara="1" wrap="square" lIns="121900" tIns="121900" rIns="121900" bIns="121900" anchor="t" anchorCtr="0">
            <a:noAutofit/>
          </a:bodyPr>
          <a:lstStyle/>
          <a:p>
            <a:r>
              <a:rPr lang="en-US" sz="3733" b="1">
                <a:solidFill>
                  <a:srgbClr val="414042"/>
                </a:solidFill>
                <a:latin typeface="Proxima Nova"/>
                <a:ea typeface="Proxima Nova"/>
                <a:cs typeface="Proxima Nova"/>
                <a:sym typeface="Proxima Nova"/>
              </a:rPr>
              <a:t>Agenda</a:t>
            </a:r>
            <a:endParaRPr sz="2400">
              <a:solidFill>
                <a:srgbClr val="414042"/>
              </a:solidFill>
              <a:latin typeface="Proxima Nova"/>
              <a:ea typeface="Proxima Nova"/>
              <a:cs typeface="Proxima Nova"/>
              <a:sym typeface="Proxima Nova"/>
            </a:endParaRPr>
          </a:p>
          <a:p>
            <a:endParaRPr sz="3733" b="1">
              <a:solidFill>
                <a:srgbClr val="414042"/>
              </a:solidFill>
              <a:latin typeface="Proxima Nova"/>
              <a:ea typeface="Proxima Nova"/>
              <a:cs typeface="Proxima Nova"/>
              <a:sym typeface="Proxima Nova"/>
            </a:endParaRPr>
          </a:p>
          <a:p>
            <a:endParaRPr sz="3733" b="1">
              <a:solidFill>
                <a:srgbClr val="414042"/>
              </a:solidFill>
              <a:latin typeface="Proxima Nova"/>
              <a:ea typeface="Proxima Nova"/>
              <a:cs typeface="Proxima Nova"/>
              <a:sym typeface="Proxima Nova"/>
            </a:endParaRPr>
          </a:p>
        </p:txBody>
      </p:sp>
    </p:spTree>
    <p:extLst>
      <p:ext uri="{BB962C8B-B14F-4D97-AF65-F5344CB8AC3E}">
        <p14:creationId xmlns:p14="http://schemas.microsoft.com/office/powerpoint/2010/main" val="24447019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01"/>
        <p:cNvGrpSpPr/>
        <p:nvPr/>
      </p:nvGrpSpPr>
      <p:grpSpPr>
        <a:xfrm>
          <a:off x="0" y="0"/>
          <a:ext cx="0" cy="0"/>
          <a:chOff x="0" y="0"/>
          <a:chExt cx="0" cy="0"/>
        </a:xfrm>
      </p:grpSpPr>
      <p:sp>
        <p:nvSpPr>
          <p:cNvPr id="502" name="Google Shape;502;p58"/>
          <p:cNvSpPr txBox="1">
            <a:spLocks noGrp="1"/>
          </p:cNvSpPr>
          <p:nvPr>
            <p:ph type="subTitle" idx="1"/>
          </p:nvPr>
        </p:nvSpPr>
        <p:spPr>
          <a:xfrm>
            <a:off x="861900" y="3000545"/>
            <a:ext cx="10176800" cy="856800"/>
          </a:xfrm>
          <a:prstGeom prst="rect">
            <a:avLst/>
          </a:prstGeom>
          <a:noFill/>
          <a:ln>
            <a:noFill/>
          </a:ln>
        </p:spPr>
        <p:txBody>
          <a:bodyPr spcFirstLastPara="1" vert="horz" wrap="square" lIns="0" tIns="0" rIns="0" bIns="0" rtlCol="0" anchor="ctr" anchorCtr="0">
            <a:noAutofit/>
          </a:bodyPr>
          <a:lstStyle/>
          <a:p>
            <a:pPr marL="0" indent="0">
              <a:spcBef>
                <a:spcPts val="0"/>
              </a:spcBef>
            </a:pPr>
            <a:r>
              <a:rPr lang="en-US" b="1"/>
              <a:t>Hyperledger Indy Architecture</a:t>
            </a:r>
            <a:endParaRPr b="1"/>
          </a:p>
        </p:txBody>
      </p:sp>
    </p:spTree>
    <p:extLst>
      <p:ext uri="{BB962C8B-B14F-4D97-AF65-F5344CB8AC3E}">
        <p14:creationId xmlns:p14="http://schemas.microsoft.com/office/powerpoint/2010/main" val="26385724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06"/>
        <p:cNvGrpSpPr/>
        <p:nvPr/>
      </p:nvGrpSpPr>
      <p:grpSpPr>
        <a:xfrm>
          <a:off x="0" y="0"/>
          <a:ext cx="0" cy="0"/>
          <a:chOff x="0" y="0"/>
          <a:chExt cx="0" cy="0"/>
        </a:xfrm>
      </p:grpSpPr>
      <p:sp>
        <p:nvSpPr>
          <p:cNvPr id="507" name="Google Shape;507;p59"/>
          <p:cNvSpPr/>
          <p:nvPr/>
        </p:nvSpPr>
        <p:spPr>
          <a:xfrm>
            <a:off x="1171567" y="2949271"/>
            <a:ext cx="4864000" cy="835200"/>
          </a:xfrm>
          <a:prstGeom prst="rect">
            <a:avLst/>
          </a:prstGeom>
          <a:solidFill>
            <a:srgbClr val="9E9E9E"/>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US" sz="3200">
                <a:latin typeface="Proxima Nova"/>
                <a:ea typeface="Proxima Nova"/>
                <a:cs typeface="Proxima Nova"/>
                <a:sym typeface="Proxima Nova"/>
              </a:rPr>
              <a:t>Agent</a:t>
            </a:r>
            <a:endParaRPr sz="3200">
              <a:latin typeface="Proxima Nova"/>
              <a:ea typeface="Proxima Nova"/>
              <a:cs typeface="Proxima Nova"/>
              <a:sym typeface="Proxima Nova"/>
            </a:endParaRPr>
          </a:p>
        </p:txBody>
      </p:sp>
      <p:sp>
        <p:nvSpPr>
          <p:cNvPr id="508" name="Google Shape;508;p59"/>
          <p:cNvSpPr/>
          <p:nvPr/>
        </p:nvSpPr>
        <p:spPr>
          <a:xfrm>
            <a:off x="1171567" y="3825072"/>
            <a:ext cx="4864000" cy="835200"/>
          </a:xfrm>
          <a:prstGeom prst="rect">
            <a:avLst/>
          </a:prstGeom>
          <a:solidFill>
            <a:srgbClr val="9E9E9E"/>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US" sz="3200">
                <a:latin typeface="Proxima Nova"/>
                <a:ea typeface="Proxima Nova"/>
                <a:cs typeface="Proxima Nova"/>
                <a:sym typeface="Proxima Nova"/>
              </a:rPr>
              <a:t>Indy-SDK</a:t>
            </a:r>
            <a:endParaRPr sz="3200">
              <a:latin typeface="Proxima Nova"/>
              <a:ea typeface="Proxima Nova"/>
              <a:cs typeface="Proxima Nova"/>
              <a:sym typeface="Proxima Nova"/>
            </a:endParaRPr>
          </a:p>
        </p:txBody>
      </p:sp>
      <p:sp>
        <p:nvSpPr>
          <p:cNvPr id="509" name="Google Shape;509;p59"/>
          <p:cNvSpPr/>
          <p:nvPr/>
        </p:nvSpPr>
        <p:spPr>
          <a:xfrm>
            <a:off x="6156433" y="2949271"/>
            <a:ext cx="4864000" cy="835200"/>
          </a:xfrm>
          <a:prstGeom prst="rect">
            <a:avLst/>
          </a:prstGeom>
          <a:solidFill>
            <a:srgbClr val="9E9E9E"/>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US" sz="3200">
                <a:latin typeface="Proxima Nova"/>
                <a:ea typeface="Proxima Nova"/>
                <a:cs typeface="Proxima Nova"/>
                <a:sym typeface="Proxima Nova"/>
              </a:rPr>
              <a:t>Node</a:t>
            </a:r>
            <a:endParaRPr sz="3200">
              <a:latin typeface="Proxima Nova"/>
              <a:ea typeface="Proxima Nova"/>
              <a:cs typeface="Proxima Nova"/>
              <a:sym typeface="Proxima Nova"/>
            </a:endParaRPr>
          </a:p>
        </p:txBody>
      </p:sp>
      <p:sp>
        <p:nvSpPr>
          <p:cNvPr id="510" name="Google Shape;510;p59"/>
          <p:cNvSpPr/>
          <p:nvPr/>
        </p:nvSpPr>
        <p:spPr>
          <a:xfrm>
            <a:off x="1171567" y="4700873"/>
            <a:ext cx="9848800" cy="835200"/>
          </a:xfrm>
          <a:prstGeom prst="rect">
            <a:avLst/>
          </a:prstGeom>
          <a:solidFill>
            <a:srgbClr val="8E7CC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US" sz="3200">
                <a:latin typeface="Proxima Nova"/>
                <a:ea typeface="Proxima Nova"/>
                <a:cs typeface="Proxima Nova"/>
                <a:sym typeface="Proxima Nova"/>
              </a:rPr>
              <a:t>Crypto</a:t>
            </a:r>
            <a:endParaRPr sz="3200">
              <a:latin typeface="Proxima Nova"/>
              <a:ea typeface="Proxima Nova"/>
              <a:cs typeface="Proxima Nova"/>
              <a:sym typeface="Proxima Nova"/>
            </a:endParaRPr>
          </a:p>
        </p:txBody>
      </p:sp>
      <p:sp>
        <p:nvSpPr>
          <p:cNvPr id="511" name="Google Shape;511;p59"/>
          <p:cNvSpPr/>
          <p:nvPr/>
        </p:nvSpPr>
        <p:spPr>
          <a:xfrm>
            <a:off x="6156433" y="3825072"/>
            <a:ext cx="4864000" cy="835200"/>
          </a:xfrm>
          <a:prstGeom prst="rect">
            <a:avLst/>
          </a:prstGeom>
          <a:solidFill>
            <a:srgbClr val="9E9E9E"/>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US" sz="3200">
                <a:latin typeface="Proxima Nova"/>
                <a:ea typeface="Proxima Nova"/>
                <a:cs typeface="Proxima Nova"/>
                <a:sym typeface="Proxima Nova"/>
              </a:rPr>
              <a:t>Plenum consensus</a:t>
            </a:r>
            <a:endParaRPr sz="3200">
              <a:latin typeface="Proxima Nova"/>
              <a:ea typeface="Proxima Nova"/>
              <a:cs typeface="Proxima Nova"/>
              <a:sym typeface="Proxima Nova"/>
            </a:endParaRPr>
          </a:p>
        </p:txBody>
      </p:sp>
      <p:sp>
        <p:nvSpPr>
          <p:cNvPr id="512" name="Google Shape;512;p59"/>
          <p:cNvSpPr/>
          <p:nvPr/>
        </p:nvSpPr>
        <p:spPr>
          <a:xfrm>
            <a:off x="1171967" y="2073469"/>
            <a:ext cx="4864000" cy="835200"/>
          </a:xfrm>
          <a:prstGeom prst="rect">
            <a:avLst/>
          </a:prstGeom>
          <a:solidFill>
            <a:srgbClr val="9E9E9E"/>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buClr>
                <a:schemeClr val="dk1"/>
              </a:buClr>
              <a:buSzPts val="1100"/>
            </a:pPr>
            <a:r>
              <a:rPr lang="en-US" sz="3200">
                <a:solidFill>
                  <a:schemeClr val="dk1"/>
                </a:solidFill>
                <a:latin typeface="Proxima Nova"/>
                <a:ea typeface="Proxima Nova"/>
                <a:cs typeface="Proxima Nova"/>
                <a:sym typeface="Proxima Nova"/>
              </a:rPr>
              <a:t>Identity extensions</a:t>
            </a:r>
            <a:endParaRPr sz="3200">
              <a:latin typeface="Proxima Nova"/>
              <a:ea typeface="Proxima Nova"/>
              <a:cs typeface="Proxima Nova"/>
              <a:sym typeface="Proxima Nova"/>
            </a:endParaRPr>
          </a:p>
        </p:txBody>
      </p:sp>
      <p:sp>
        <p:nvSpPr>
          <p:cNvPr id="513" name="Google Shape;513;p59"/>
          <p:cNvSpPr txBox="1"/>
          <p:nvPr/>
        </p:nvSpPr>
        <p:spPr>
          <a:xfrm>
            <a:off x="942867" y="769467"/>
            <a:ext cx="10152800" cy="780400"/>
          </a:xfrm>
          <a:prstGeom prst="rect">
            <a:avLst/>
          </a:prstGeom>
          <a:noFill/>
          <a:ln>
            <a:noFill/>
          </a:ln>
        </p:spPr>
        <p:txBody>
          <a:bodyPr spcFirstLastPara="1" wrap="square" lIns="121900" tIns="121900" rIns="121900" bIns="121900" anchor="t" anchorCtr="0">
            <a:noAutofit/>
          </a:bodyPr>
          <a:lstStyle/>
          <a:p>
            <a:pPr>
              <a:buClr>
                <a:schemeClr val="dk1"/>
              </a:buClr>
              <a:buSzPts val="1100"/>
            </a:pPr>
            <a:r>
              <a:rPr lang="en-US" sz="3733" b="1">
                <a:solidFill>
                  <a:srgbClr val="414042"/>
                </a:solidFill>
                <a:latin typeface="Proxima Nova"/>
                <a:ea typeface="Proxima Nova"/>
                <a:cs typeface="Proxima Nova"/>
                <a:sym typeface="Proxima Nova"/>
              </a:rPr>
              <a:t>Hyperledger Indy's Open Source Architecture</a:t>
            </a:r>
            <a:endParaRPr sz="3733" b="1">
              <a:solidFill>
                <a:srgbClr val="414042"/>
              </a:solidFill>
              <a:latin typeface="Proxima Nova"/>
              <a:ea typeface="Proxima Nova"/>
              <a:cs typeface="Proxima Nova"/>
              <a:sym typeface="Proxima Nova"/>
            </a:endParaRPr>
          </a:p>
        </p:txBody>
      </p:sp>
    </p:spTree>
    <p:extLst>
      <p:ext uri="{BB962C8B-B14F-4D97-AF65-F5344CB8AC3E}">
        <p14:creationId xmlns:p14="http://schemas.microsoft.com/office/powerpoint/2010/main" val="286707741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17"/>
        <p:cNvGrpSpPr/>
        <p:nvPr/>
      </p:nvGrpSpPr>
      <p:grpSpPr>
        <a:xfrm>
          <a:off x="0" y="0"/>
          <a:ext cx="0" cy="0"/>
          <a:chOff x="0" y="0"/>
          <a:chExt cx="0" cy="0"/>
        </a:xfrm>
      </p:grpSpPr>
      <p:sp>
        <p:nvSpPr>
          <p:cNvPr id="518" name="Google Shape;518;p60"/>
          <p:cNvSpPr txBox="1"/>
          <p:nvPr/>
        </p:nvSpPr>
        <p:spPr>
          <a:xfrm>
            <a:off x="940933" y="1881867"/>
            <a:ext cx="10160400" cy="3972000"/>
          </a:xfrm>
          <a:prstGeom prst="rect">
            <a:avLst/>
          </a:prstGeom>
          <a:noFill/>
          <a:ln>
            <a:noFill/>
          </a:ln>
        </p:spPr>
        <p:txBody>
          <a:bodyPr spcFirstLastPara="1" wrap="square" lIns="121900" tIns="121900" rIns="121900" bIns="121900" anchor="t" anchorCtr="0">
            <a:noAutofit/>
          </a:bodyPr>
          <a:lstStyle/>
          <a:p>
            <a:pPr marL="609585" indent="-507987">
              <a:buSzPts val="2400"/>
              <a:buChar char="●"/>
            </a:pPr>
            <a:r>
              <a:rPr lang="en-US" sz="3200"/>
              <a:t>Currently used by Hyperledger Indy for ZKPs and signed state proofs</a:t>
            </a:r>
            <a:endParaRPr sz="3200"/>
          </a:p>
          <a:p>
            <a:pPr marL="609585" indent="-507987">
              <a:buSzPts val="2400"/>
              <a:buChar char="●"/>
            </a:pPr>
            <a:r>
              <a:rPr lang="en-US" sz="3200">
                <a:solidFill>
                  <a:schemeClr val="dk1"/>
                </a:solidFill>
              </a:rPr>
              <a:t>Includes signature schemes like CL Signatures and BLS signatures</a:t>
            </a:r>
            <a:endParaRPr sz="3200"/>
          </a:p>
          <a:p>
            <a:pPr marL="609585" indent="-507987">
              <a:buSzPts val="2400"/>
              <a:buChar char="●"/>
            </a:pPr>
            <a:r>
              <a:rPr lang="en-US" sz="3200"/>
              <a:t>Working to consolidate with Hyperledger-Labs Crypto-lib</a:t>
            </a:r>
            <a:endParaRPr sz="3200"/>
          </a:p>
        </p:txBody>
      </p:sp>
      <p:sp>
        <p:nvSpPr>
          <p:cNvPr id="519" name="Google Shape;519;p60"/>
          <p:cNvSpPr txBox="1"/>
          <p:nvPr/>
        </p:nvSpPr>
        <p:spPr>
          <a:xfrm>
            <a:off x="942867" y="769467"/>
            <a:ext cx="10152800" cy="780400"/>
          </a:xfrm>
          <a:prstGeom prst="rect">
            <a:avLst/>
          </a:prstGeom>
          <a:noFill/>
          <a:ln>
            <a:noFill/>
          </a:ln>
        </p:spPr>
        <p:txBody>
          <a:bodyPr spcFirstLastPara="1" wrap="square" lIns="121900" tIns="121900" rIns="121900" bIns="121900" anchor="t" anchorCtr="0">
            <a:noAutofit/>
          </a:bodyPr>
          <a:lstStyle/>
          <a:p>
            <a:pPr>
              <a:buClr>
                <a:schemeClr val="dk1"/>
              </a:buClr>
              <a:buSzPts val="1100"/>
            </a:pPr>
            <a:r>
              <a:rPr lang="en-US" sz="3733" b="1">
                <a:solidFill>
                  <a:srgbClr val="414042"/>
                </a:solidFill>
                <a:latin typeface="Proxima Nova"/>
                <a:ea typeface="Proxima Nova"/>
                <a:cs typeface="Proxima Nova"/>
                <a:sym typeface="Proxima Nova"/>
              </a:rPr>
              <a:t>Hyperledger Indy Crypto</a:t>
            </a:r>
            <a:endParaRPr sz="3733" b="1">
              <a:solidFill>
                <a:srgbClr val="414042"/>
              </a:solidFill>
              <a:latin typeface="Proxima Nova"/>
              <a:ea typeface="Proxima Nova"/>
              <a:cs typeface="Proxima Nova"/>
              <a:sym typeface="Proxima Nova"/>
            </a:endParaRPr>
          </a:p>
        </p:txBody>
      </p:sp>
    </p:spTree>
    <p:extLst>
      <p:ext uri="{BB962C8B-B14F-4D97-AF65-F5344CB8AC3E}">
        <p14:creationId xmlns:p14="http://schemas.microsoft.com/office/powerpoint/2010/main" val="25939167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23"/>
        <p:cNvGrpSpPr/>
        <p:nvPr/>
      </p:nvGrpSpPr>
      <p:grpSpPr>
        <a:xfrm>
          <a:off x="0" y="0"/>
          <a:ext cx="0" cy="0"/>
          <a:chOff x="0" y="0"/>
          <a:chExt cx="0" cy="0"/>
        </a:xfrm>
      </p:grpSpPr>
      <p:sp>
        <p:nvSpPr>
          <p:cNvPr id="524" name="Google Shape;524;p61"/>
          <p:cNvSpPr/>
          <p:nvPr/>
        </p:nvSpPr>
        <p:spPr>
          <a:xfrm>
            <a:off x="1171567" y="2949271"/>
            <a:ext cx="4864000" cy="835200"/>
          </a:xfrm>
          <a:prstGeom prst="rect">
            <a:avLst/>
          </a:prstGeom>
          <a:solidFill>
            <a:srgbClr val="9E9E9E"/>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US" sz="3200">
                <a:latin typeface="Proxima Nova"/>
                <a:ea typeface="Proxima Nova"/>
                <a:cs typeface="Proxima Nova"/>
                <a:sym typeface="Proxima Nova"/>
              </a:rPr>
              <a:t>Agent</a:t>
            </a:r>
            <a:endParaRPr sz="3200">
              <a:latin typeface="Proxima Nova"/>
              <a:ea typeface="Proxima Nova"/>
              <a:cs typeface="Proxima Nova"/>
              <a:sym typeface="Proxima Nova"/>
            </a:endParaRPr>
          </a:p>
        </p:txBody>
      </p:sp>
      <p:sp>
        <p:nvSpPr>
          <p:cNvPr id="525" name="Google Shape;525;p61"/>
          <p:cNvSpPr/>
          <p:nvPr/>
        </p:nvSpPr>
        <p:spPr>
          <a:xfrm>
            <a:off x="1171567" y="3825072"/>
            <a:ext cx="4864000" cy="835200"/>
          </a:xfrm>
          <a:prstGeom prst="rect">
            <a:avLst/>
          </a:prstGeom>
          <a:solidFill>
            <a:srgbClr val="9E9E9E"/>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US" sz="3200">
                <a:latin typeface="Proxima Nova"/>
                <a:ea typeface="Proxima Nova"/>
                <a:cs typeface="Proxima Nova"/>
                <a:sym typeface="Proxima Nova"/>
              </a:rPr>
              <a:t>Indy-SDK</a:t>
            </a:r>
            <a:endParaRPr sz="3200">
              <a:latin typeface="Proxima Nova"/>
              <a:ea typeface="Proxima Nova"/>
              <a:cs typeface="Proxima Nova"/>
              <a:sym typeface="Proxima Nova"/>
            </a:endParaRPr>
          </a:p>
        </p:txBody>
      </p:sp>
      <p:sp>
        <p:nvSpPr>
          <p:cNvPr id="526" name="Google Shape;526;p61"/>
          <p:cNvSpPr/>
          <p:nvPr/>
        </p:nvSpPr>
        <p:spPr>
          <a:xfrm>
            <a:off x="6156433" y="2949271"/>
            <a:ext cx="4864000" cy="835200"/>
          </a:xfrm>
          <a:prstGeom prst="rect">
            <a:avLst/>
          </a:prstGeom>
          <a:solidFill>
            <a:srgbClr val="9E9E9E"/>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US" sz="3200">
                <a:latin typeface="Proxima Nova"/>
                <a:ea typeface="Proxima Nova"/>
                <a:cs typeface="Proxima Nova"/>
                <a:sym typeface="Proxima Nova"/>
              </a:rPr>
              <a:t>Node</a:t>
            </a:r>
            <a:endParaRPr sz="3200">
              <a:latin typeface="Proxima Nova"/>
              <a:ea typeface="Proxima Nova"/>
              <a:cs typeface="Proxima Nova"/>
              <a:sym typeface="Proxima Nova"/>
            </a:endParaRPr>
          </a:p>
        </p:txBody>
      </p:sp>
      <p:sp>
        <p:nvSpPr>
          <p:cNvPr id="527" name="Google Shape;527;p61"/>
          <p:cNvSpPr/>
          <p:nvPr/>
        </p:nvSpPr>
        <p:spPr>
          <a:xfrm>
            <a:off x="1171567" y="4700873"/>
            <a:ext cx="9848800" cy="835200"/>
          </a:xfrm>
          <a:prstGeom prst="rect">
            <a:avLst/>
          </a:prstGeom>
          <a:solidFill>
            <a:srgbClr val="9E9E9E"/>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US" sz="3200">
                <a:latin typeface="Proxima Nova"/>
                <a:ea typeface="Proxima Nova"/>
                <a:cs typeface="Proxima Nova"/>
                <a:sym typeface="Proxima Nova"/>
              </a:rPr>
              <a:t>Crypto</a:t>
            </a:r>
            <a:endParaRPr sz="3200">
              <a:latin typeface="Proxima Nova"/>
              <a:ea typeface="Proxima Nova"/>
              <a:cs typeface="Proxima Nova"/>
              <a:sym typeface="Proxima Nova"/>
            </a:endParaRPr>
          </a:p>
        </p:txBody>
      </p:sp>
      <p:sp>
        <p:nvSpPr>
          <p:cNvPr id="528" name="Google Shape;528;p61"/>
          <p:cNvSpPr/>
          <p:nvPr/>
        </p:nvSpPr>
        <p:spPr>
          <a:xfrm>
            <a:off x="6156433" y="3825072"/>
            <a:ext cx="4864000" cy="835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US" sz="3200">
                <a:latin typeface="Proxima Nova"/>
                <a:ea typeface="Proxima Nova"/>
                <a:cs typeface="Proxima Nova"/>
                <a:sym typeface="Proxima Nova"/>
              </a:rPr>
              <a:t>Plenum consensus</a:t>
            </a:r>
            <a:endParaRPr sz="3200">
              <a:latin typeface="Proxima Nova"/>
              <a:ea typeface="Proxima Nova"/>
              <a:cs typeface="Proxima Nova"/>
              <a:sym typeface="Proxima Nova"/>
            </a:endParaRPr>
          </a:p>
        </p:txBody>
      </p:sp>
      <p:sp>
        <p:nvSpPr>
          <p:cNvPr id="529" name="Google Shape;529;p61"/>
          <p:cNvSpPr/>
          <p:nvPr/>
        </p:nvSpPr>
        <p:spPr>
          <a:xfrm>
            <a:off x="1171967" y="2073469"/>
            <a:ext cx="4864000" cy="835200"/>
          </a:xfrm>
          <a:prstGeom prst="rect">
            <a:avLst/>
          </a:prstGeom>
          <a:solidFill>
            <a:srgbClr val="9E9E9E"/>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buClr>
                <a:schemeClr val="dk1"/>
              </a:buClr>
              <a:buSzPts val="1100"/>
            </a:pPr>
            <a:r>
              <a:rPr lang="en-US" sz="3200">
                <a:solidFill>
                  <a:schemeClr val="dk1"/>
                </a:solidFill>
                <a:latin typeface="Proxima Nova"/>
                <a:ea typeface="Proxima Nova"/>
                <a:cs typeface="Proxima Nova"/>
                <a:sym typeface="Proxima Nova"/>
              </a:rPr>
              <a:t>Identity extensions</a:t>
            </a:r>
            <a:endParaRPr sz="3200">
              <a:latin typeface="Proxima Nova"/>
              <a:ea typeface="Proxima Nova"/>
              <a:cs typeface="Proxima Nova"/>
              <a:sym typeface="Proxima Nova"/>
            </a:endParaRPr>
          </a:p>
        </p:txBody>
      </p:sp>
      <p:sp>
        <p:nvSpPr>
          <p:cNvPr id="530" name="Google Shape;530;p61"/>
          <p:cNvSpPr txBox="1"/>
          <p:nvPr/>
        </p:nvSpPr>
        <p:spPr>
          <a:xfrm>
            <a:off x="942867" y="769467"/>
            <a:ext cx="10152800" cy="780400"/>
          </a:xfrm>
          <a:prstGeom prst="rect">
            <a:avLst/>
          </a:prstGeom>
          <a:noFill/>
          <a:ln>
            <a:noFill/>
          </a:ln>
        </p:spPr>
        <p:txBody>
          <a:bodyPr spcFirstLastPara="1" wrap="square" lIns="121900" tIns="121900" rIns="121900" bIns="121900" anchor="t" anchorCtr="0">
            <a:noAutofit/>
          </a:bodyPr>
          <a:lstStyle/>
          <a:p>
            <a:pPr>
              <a:buClr>
                <a:schemeClr val="dk1"/>
              </a:buClr>
              <a:buSzPts val="1100"/>
            </a:pPr>
            <a:r>
              <a:rPr lang="en-US" sz="3733" b="1">
                <a:solidFill>
                  <a:srgbClr val="414042"/>
                </a:solidFill>
                <a:latin typeface="Proxima Nova"/>
                <a:ea typeface="Proxima Nova"/>
                <a:cs typeface="Proxima Nova"/>
                <a:sym typeface="Proxima Nova"/>
              </a:rPr>
              <a:t>Hyperledger Indy's Plenum Architecture</a:t>
            </a:r>
            <a:endParaRPr sz="3733" b="1">
              <a:solidFill>
                <a:srgbClr val="414042"/>
              </a:solidFill>
              <a:latin typeface="Proxima Nova"/>
              <a:ea typeface="Proxima Nova"/>
              <a:cs typeface="Proxima Nova"/>
              <a:sym typeface="Proxima Nova"/>
            </a:endParaRPr>
          </a:p>
        </p:txBody>
      </p:sp>
    </p:spTree>
    <p:extLst>
      <p:ext uri="{BB962C8B-B14F-4D97-AF65-F5344CB8AC3E}">
        <p14:creationId xmlns:p14="http://schemas.microsoft.com/office/powerpoint/2010/main" val="17596303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FC34B6D-22A2-2744-8A1D-2199EED9BB98}"/>
              </a:ext>
            </a:extLst>
          </p:cNvPr>
          <p:cNvPicPr>
            <a:picLocks noChangeAspect="1"/>
          </p:cNvPicPr>
          <p:nvPr/>
        </p:nvPicPr>
        <p:blipFill>
          <a:blip r:embed="rId2"/>
          <a:stretch>
            <a:fillRect/>
          </a:stretch>
        </p:blipFill>
        <p:spPr>
          <a:xfrm>
            <a:off x="0" y="-666044"/>
            <a:ext cx="12474222" cy="8904158"/>
          </a:xfrm>
          <a:prstGeom prst="rect">
            <a:avLst/>
          </a:prstGeom>
        </p:spPr>
      </p:pic>
    </p:spTree>
    <p:extLst>
      <p:ext uri="{BB962C8B-B14F-4D97-AF65-F5344CB8AC3E}">
        <p14:creationId xmlns:p14="http://schemas.microsoft.com/office/powerpoint/2010/main" val="406437969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34"/>
        <p:cNvGrpSpPr/>
        <p:nvPr/>
      </p:nvGrpSpPr>
      <p:grpSpPr>
        <a:xfrm>
          <a:off x="0" y="0"/>
          <a:ext cx="0" cy="0"/>
          <a:chOff x="0" y="0"/>
          <a:chExt cx="0" cy="0"/>
        </a:xfrm>
      </p:grpSpPr>
      <p:sp>
        <p:nvSpPr>
          <p:cNvPr id="535" name="Google Shape;535;p62"/>
          <p:cNvSpPr txBox="1"/>
          <p:nvPr/>
        </p:nvSpPr>
        <p:spPr>
          <a:xfrm>
            <a:off x="940933" y="1881867"/>
            <a:ext cx="10160400" cy="3972000"/>
          </a:xfrm>
          <a:prstGeom prst="rect">
            <a:avLst/>
          </a:prstGeom>
          <a:noFill/>
          <a:ln>
            <a:noFill/>
          </a:ln>
        </p:spPr>
        <p:txBody>
          <a:bodyPr spcFirstLastPara="1" wrap="square" lIns="121900" tIns="121900" rIns="121900" bIns="121900" anchor="t" anchorCtr="0">
            <a:noAutofit/>
          </a:bodyPr>
          <a:lstStyle/>
          <a:p>
            <a:pPr marL="609585" indent="-507987">
              <a:buSzPts val="2400"/>
              <a:buFont typeface="Proxima Nova"/>
              <a:buChar char="●"/>
            </a:pPr>
            <a:r>
              <a:rPr lang="en-US" sz="3200">
                <a:latin typeface="Proxima Nova"/>
                <a:ea typeface="Proxima Nova"/>
                <a:cs typeface="Proxima Nova"/>
                <a:sym typeface="Proxima Nova"/>
              </a:rPr>
              <a:t>Based on RBFT protocol</a:t>
            </a:r>
            <a:endParaRPr sz="3200">
              <a:latin typeface="Proxima Nova"/>
              <a:ea typeface="Proxima Nova"/>
              <a:cs typeface="Proxima Nova"/>
              <a:sym typeface="Proxima Nova"/>
            </a:endParaRPr>
          </a:p>
          <a:p>
            <a:pPr marL="609585" indent="-507987">
              <a:buSzPts val="2400"/>
              <a:buFont typeface="Proxima Nova"/>
              <a:buChar char="●"/>
            </a:pPr>
            <a:r>
              <a:rPr lang="en-US" sz="3200">
                <a:latin typeface="Proxima Nova"/>
                <a:ea typeface="Proxima Nova"/>
                <a:cs typeface="Proxima Nova"/>
                <a:sym typeface="Proxima Nova"/>
              </a:rPr>
              <a:t>Leader based consensus with redundancy checks</a:t>
            </a:r>
            <a:endParaRPr sz="3200">
              <a:latin typeface="Proxima Nova"/>
              <a:ea typeface="Proxima Nova"/>
              <a:cs typeface="Proxima Nova"/>
              <a:sym typeface="Proxima Nova"/>
            </a:endParaRPr>
          </a:p>
          <a:p>
            <a:pPr marL="609585" indent="-507987">
              <a:buSzPts val="2400"/>
              <a:buFont typeface="Proxima Nova"/>
              <a:buChar char="●"/>
            </a:pPr>
            <a:r>
              <a:rPr lang="en-US" sz="3200">
                <a:latin typeface="Proxima Nova"/>
                <a:ea typeface="Proxima Nova"/>
                <a:cs typeface="Proxima Nova"/>
                <a:sym typeface="Proxima Nova"/>
              </a:rPr>
              <a:t>Can sustain F failures, where 3F+1 nodes present</a:t>
            </a:r>
            <a:endParaRPr sz="3200">
              <a:latin typeface="Proxima Nova"/>
              <a:ea typeface="Proxima Nova"/>
              <a:cs typeface="Proxima Nova"/>
              <a:sym typeface="Proxima Nova"/>
            </a:endParaRPr>
          </a:p>
          <a:p>
            <a:pPr marL="1219170" lvl="1" indent="-507987">
              <a:buSzPts val="2400"/>
              <a:buFont typeface="Proxima Nova"/>
              <a:buChar char="○"/>
            </a:pPr>
            <a:r>
              <a:rPr lang="en-US" sz="3200">
                <a:latin typeface="Proxima Nova"/>
                <a:ea typeface="Proxima Nova"/>
                <a:cs typeface="Proxima Nova"/>
                <a:sym typeface="Proxima Nova"/>
              </a:rPr>
              <a:t>E.g. can sustain 4 failures when 13 nodes present, 13 ≥ 3 (4) + 1</a:t>
            </a:r>
            <a:endParaRPr sz="3200">
              <a:latin typeface="Proxima Nova"/>
              <a:ea typeface="Proxima Nova"/>
              <a:cs typeface="Proxima Nova"/>
              <a:sym typeface="Proxima Nova"/>
            </a:endParaRPr>
          </a:p>
        </p:txBody>
      </p:sp>
      <p:sp>
        <p:nvSpPr>
          <p:cNvPr id="536" name="Google Shape;536;p62"/>
          <p:cNvSpPr txBox="1"/>
          <p:nvPr/>
        </p:nvSpPr>
        <p:spPr>
          <a:xfrm>
            <a:off x="942867" y="769467"/>
            <a:ext cx="10152800" cy="780400"/>
          </a:xfrm>
          <a:prstGeom prst="rect">
            <a:avLst/>
          </a:prstGeom>
          <a:noFill/>
          <a:ln>
            <a:noFill/>
          </a:ln>
        </p:spPr>
        <p:txBody>
          <a:bodyPr spcFirstLastPara="1" wrap="square" lIns="121900" tIns="121900" rIns="121900" bIns="121900" anchor="t" anchorCtr="0">
            <a:noAutofit/>
          </a:bodyPr>
          <a:lstStyle/>
          <a:p>
            <a:pPr>
              <a:buClr>
                <a:schemeClr val="dk1"/>
              </a:buClr>
              <a:buSzPts val="1100"/>
            </a:pPr>
            <a:r>
              <a:rPr lang="en-US" sz="3733" b="1">
                <a:solidFill>
                  <a:srgbClr val="414042"/>
                </a:solidFill>
                <a:latin typeface="Proxima Nova"/>
                <a:ea typeface="Proxima Nova"/>
                <a:cs typeface="Proxima Nova"/>
                <a:sym typeface="Proxima Nova"/>
              </a:rPr>
              <a:t>Hyperledger Indy Plenum</a:t>
            </a:r>
            <a:endParaRPr sz="3733" b="1">
              <a:solidFill>
                <a:srgbClr val="414042"/>
              </a:solidFill>
              <a:latin typeface="Proxima Nova"/>
              <a:ea typeface="Proxima Nova"/>
              <a:cs typeface="Proxima Nova"/>
              <a:sym typeface="Proxima Nova"/>
            </a:endParaRPr>
          </a:p>
        </p:txBody>
      </p:sp>
    </p:spTree>
    <p:extLst>
      <p:ext uri="{BB962C8B-B14F-4D97-AF65-F5344CB8AC3E}">
        <p14:creationId xmlns:p14="http://schemas.microsoft.com/office/powerpoint/2010/main" val="25715988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40"/>
        <p:cNvGrpSpPr/>
        <p:nvPr/>
      </p:nvGrpSpPr>
      <p:grpSpPr>
        <a:xfrm>
          <a:off x="0" y="0"/>
          <a:ext cx="0" cy="0"/>
          <a:chOff x="0" y="0"/>
          <a:chExt cx="0" cy="0"/>
        </a:xfrm>
      </p:grpSpPr>
      <p:sp>
        <p:nvSpPr>
          <p:cNvPr id="541" name="Google Shape;541;p63"/>
          <p:cNvSpPr/>
          <p:nvPr/>
        </p:nvSpPr>
        <p:spPr>
          <a:xfrm>
            <a:off x="1171567" y="2949271"/>
            <a:ext cx="4864000" cy="835200"/>
          </a:xfrm>
          <a:prstGeom prst="rect">
            <a:avLst/>
          </a:prstGeom>
          <a:solidFill>
            <a:srgbClr val="9E9E9E"/>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US" sz="3200">
                <a:latin typeface="Proxima Nova"/>
                <a:ea typeface="Proxima Nova"/>
                <a:cs typeface="Proxima Nova"/>
                <a:sym typeface="Proxima Nova"/>
              </a:rPr>
              <a:t>Agent</a:t>
            </a:r>
            <a:endParaRPr sz="3200">
              <a:latin typeface="Proxima Nova"/>
              <a:ea typeface="Proxima Nova"/>
              <a:cs typeface="Proxima Nova"/>
              <a:sym typeface="Proxima Nova"/>
            </a:endParaRPr>
          </a:p>
        </p:txBody>
      </p:sp>
      <p:sp>
        <p:nvSpPr>
          <p:cNvPr id="542" name="Google Shape;542;p63"/>
          <p:cNvSpPr/>
          <p:nvPr/>
        </p:nvSpPr>
        <p:spPr>
          <a:xfrm>
            <a:off x="1171567" y="3825072"/>
            <a:ext cx="4864000" cy="835200"/>
          </a:xfrm>
          <a:prstGeom prst="rect">
            <a:avLst/>
          </a:prstGeom>
          <a:solidFill>
            <a:srgbClr val="9E9E9E"/>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US" sz="3200">
                <a:latin typeface="Proxima Nova"/>
                <a:ea typeface="Proxima Nova"/>
                <a:cs typeface="Proxima Nova"/>
                <a:sym typeface="Proxima Nova"/>
              </a:rPr>
              <a:t>Indy-SDK</a:t>
            </a:r>
            <a:endParaRPr sz="3200">
              <a:latin typeface="Proxima Nova"/>
              <a:ea typeface="Proxima Nova"/>
              <a:cs typeface="Proxima Nova"/>
              <a:sym typeface="Proxima Nova"/>
            </a:endParaRPr>
          </a:p>
        </p:txBody>
      </p:sp>
      <p:sp>
        <p:nvSpPr>
          <p:cNvPr id="543" name="Google Shape;543;p63"/>
          <p:cNvSpPr/>
          <p:nvPr/>
        </p:nvSpPr>
        <p:spPr>
          <a:xfrm>
            <a:off x="6156433" y="2949271"/>
            <a:ext cx="4864000" cy="835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US" sz="3200">
                <a:latin typeface="Proxima Nova"/>
                <a:ea typeface="Proxima Nova"/>
                <a:cs typeface="Proxima Nova"/>
                <a:sym typeface="Proxima Nova"/>
              </a:rPr>
              <a:t>Node</a:t>
            </a:r>
            <a:endParaRPr sz="3200">
              <a:latin typeface="Proxima Nova"/>
              <a:ea typeface="Proxima Nova"/>
              <a:cs typeface="Proxima Nova"/>
              <a:sym typeface="Proxima Nova"/>
            </a:endParaRPr>
          </a:p>
        </p:txBody>
      </p:sp>
      <p:sp>
        <p:nvSpPr>
          <p:cNvPr id="544" name="Google Shape;544;p63"/>
          <p:cNvSpPr/>
          <p:nvPr/>
        </p:nvSpPr>
        <p:spPr>
          <a:xfrm>
            <a:off x="1171567" y="4700873"/>
            <a:ext cx="9848800" cy="835200"/>
          </a:xfrm>
          <a:prstGeom prst="rect">
            <a:avLst/>
          </a:prstGeom>
          <a:solidFill>
            <a:srgbClr val="9E9E9E"/>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US" sz="3200">
                <a:latin typeface="Proxima Nova"/>
                <a:ea typeface="Proxima Nova"/>
                <a:cs typeface="Proxima Nova"/>
                <a:sym typeface="Proxima Nova"/>
              </a:rPr>
              <a:t>Crypto</a:t>
            </a:r>
            <a:endParaRPr sz="3200">
              <a:latin typeface="Proxima Nova"/>
              <a:ea typeface="Proxima Nova"/>
              <a:cs typeface="Proxima Nova"/>
              <a:sym typeface="Proxima Nova"/>
            </a:endParaRPr>
          </a:p>
        </p:txBody>
      </p:sp>
      <p:sp>
        <p:nvSpPr>
          <p:cNvPr id="545" name="Google Shape;545;p63"/>
          <p:cNvSpPr/>
          <p:nvPr/>
        </p:nvSpPr>
        <p:spPr>
          <a:xfrm>
            <a:off x="6156433" y="3825072"/>
            <a:ext cx="4864000" cy="835200"/>
          </a:xfrm>
          <a:prstGeom prst="rect">
            <a:avLst/>
          </a:prstGeom>
          <a:solidFill>
            <a:srgbClr val="9E9E9E"/>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US" sz="3200">
                <a:latin typeface="Proxima Nova"/>
                <a:ea typeface="Proxima Nova"/>
                <a:cs typeface="Proxima Nova"/>
                <a:sym typeface="Proxima Nova"/>
              </a:rPr>
              <a:t>Plenum consensus</a:t>
            </a:r>
            <a:endParaRPr sz="3200">
              <a:latin typeface="Proxima Nova"/>
              <a:ea typeface="Proxima Nova"/>
              <a:cs typeface="Proxima Nova"/>
              <a:sym typeface="Proxima Nova"/>
            </a:endParaRPr>
          </a:p>
        </p:txBody>
      </p:sp>
      <p:sp>
        <p:nvSpPr>
          <p:cNvPr id="546" name="Google Shape;546;p63"/>
          <p:cNvSpPr/>
          <p:nvPr/>
        </p:nvSpPr>
        <p:spPr>
          <a:xfrm>
            <a:off x="1171967" y="2073469"/>
            <a:ext cx="4864000" cy="835200"/>
          </a:xfrm>
          <a:prstGeom prst="rect">
            <a:avLst/>
          </a:prstGeom>
          <a:solidFill>
            <a:srgbClr val="9E9E9E"/>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buClr>
                <a:schemeClr val="dk1"/>
              </a:buClr>
              <a:buSzPts val="1100"/>
            </a:pPr>
            <a:r>
              <a:rPr lang="en-US" sz="3200">
                <a:solidFill>
                  <a:schemeClr val="dk1"/>
                </a:solidFill>
                <a:latin typeface="Proxima Nova"/>
                <a:ea typeface="Proxima Nova"/>
                <a:cs typeface="Proxima Nova"/>
                <a:sym typeface="Proxima Nova"/>
              </a:rPr>
              <a:t>Identity extensions</a:t>
            </a:r>
            <a:endParaRPr sz="3200">
              <a:latin typeface="Proxima Nova"/>
              <a:ea typeface="Proxima Nova"/>
              <a:cs typeface="Proxima Nova"/>
              <a:sym typeface="Proxima Nova"/>
            </a:endParaRPr>
          </a:p>
        </p:txBody>
      </p:sp>
      <p:sp>
        <p:nvSpPr>
          <p:cNvPr id="547" name="Google Shape;547;p63"/>
          <p:cNvSpPr txBox="1"/>
          <p:nvPr/>
        </p:nvSpPr>
        <p:spPr>
          <a:xfrm>
            <a:off x="942867" y="769467"/>
            <a:ext cx="10152800" cy="780400"/>
          </a:xfrm>
          <a:prstGeom prst="rect">
            <a:avLst/>
          </a:prstGeom>
          <a:noFill/>
          <a:ln>
            <a:noFill/>
          </a:ln>
        </p:spPr>
        <p:txBody>
          <a:bodyPr spcFirstLastPara="1" wrap="square" lIns="121900" tIns="121900" rIns="121900" bIns="121900" anchor="t" anchorCtr="0">
            <a:noAutofit/>
          </a:bodyPr>
          <a:lstStyle/>
          <a:p>
            <a:pPr>
              <a:buClr>
                <a:schemeClr val="dk1"/>
              </a:buClr>
              <a:buSzPts val="1100"/>
            </a:pPr>
            <a:r>
              <a:rPr lang="en-US" sz="3733" b="1">
                <a:solidFill>
                  <a:srgbClr val="414042"/>
                </a:solidFill>
                <a:latin typeface="Proxima Nova"/>
                <a:ea typeface="Proxima Nova"/>
                <a:cs typeface="Proxima Nova"/>
                <a:sym typeface="Proxima Nova"/>
              </a:rPr>
              <a:t>Hyperledger Indy's Node Architecture</a:t>
            </a:r>
            <a:endParaRPr sz="3733" b="1">
              <a:solidFill>
                <a:srgbClr val="414042"/>
              </a:solidFill>
              <a:latin typeface="Proxima Nova"/>
              <a:ea typeface="Proxima Nova"/>
              <a:cs typeface="Proxima Nova"/>
              <a:sym typeface="Proxima Nova"/>
            </a:endParaRPr>
          </a:p>
        </p:txBody>
      </p:sp>
    </p:spTree>
    <p:extLst>
      <p:ext uri="{BB962C8B-B14F-4D97-AF65-F5344CB8AC3E}">
        <p14:creationId xmlns:p14="http://schemas.microsoft.com/office/powerpoint/2010/main" val="18503953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51"/>
        <p:cNvGrpSpPr/>
        <p:nvPr/>
      </p:nvGrpSpPr>
      <p:grpSpPr>
        <a:xfrm>
          <a:off x="0" y="0"/>
          <a:ext cx="0" cy="0"/>
          <a:chOff x="0" y="0"/>
          <a:chExt cx="0" cy="0"/>
        </a:xfrm>
      </p:grpSpPr>
      <p:sp>
        <p:nvSpPr>
          <p:cNvPr id="552" name="Google Shape;552;p64"/>
          <p:cNvSpPr txBox="1"/>
          <p:nvPr/>
        </p:nvSpPr>
        <p:spPr>
          <a:xfrm>
            <a:off x="940933" y="1881867"/>
            <a:ext cx="10160400" cy="3972000"/>
          </a:xfrm>
          <a:prstGeom prst="rect">
            <a:avLst/>
          </a:prstGeom>
          <a:noFill/>
          <a:ln>
            <a:noFill/>
          </a:ln>
        </p:spPr>
        <p:txBody>
          <a:bodyPr spcFirstLastPara="1" wrap="square" lIns="121900" tIns="121900" rIns="121900" bIns="121900" anchor="t" anchorCtr="0">
            <a:noAutofit/>
          </a:bodyPr>
          <a:lstStyle/>
          <a:p>
            <a:pPr marL="609585" indent="-457189">
              <a:buClr>
                <a:schemeClr val="dk1"/>
              </a:buClr>
              <a:buSzPts val="1800"/>
              <a:buFont typeface="Proxima Nova"/>
              <a:buChar char="●"/>
            </a:pPr>
            <a:r>
              <a:rPr lang="en-US" sz="2400">
                <a:solidFill>
                  <a:schemeClr val="dk1"/>
                </a:solidFill>
                <a:latin typeface="Proxima Nova"/>
                <a:ea typeface="Proxima Nova"/>
                <a:cs typeface="Proxima Nova"/>
                <a:sym typeface="Proxima Nova"/>
              </a:rPr>
              <a:t>Transaction sets that are used for Identity</a:t>
            </a:r>
            <a:endParaRPr sz="2400">
              <a:solidFill>
                <a:schemeClr val="dk1"/>
              </a:solidFill>
              <a:latin typeface="Proxima Nova"/>
              <a:ea typeface="Proxima Nova"/>
              <a:cs typeface="Proxima Nova"/>
              <a:sym typeface="Proxima Nova"/>
            </a:endParaRPr>
          </a:p>
          <a:p>
            <a:pPr marL="1219170" lvl="1" indent="-457189">
              <a:buClr>
                <a:schemeClr val="dk1"/>
              </a:buClr>
              <a:buSzPts val="1800"/>
              <a:buFont typeface="Proxima Nova"/>
              <a:buChar char="○"/>
            </a:pPr>
            <a:r>
              <a:rPr lang="en-US" sz="2400">
                <a:solidFill>
                  <a:schemeClr val="dk1"/>
                </a:solidFill>
                <a:latin typeface="Proxima Nova"/>
                <a:ea typeface="Proxima Nova"/>
                <a:cs typeface="Proxima Nova"/>
                <a:sym typeface="Proxima Nova"/>
              </a:rPr>
              <a:t>identifiers (NYM) transaction</a:t>
            </a:r>
            <a:endParaRPr sz="2400">
              <a:solidFill>
                <a:schemeClr val="dk1"/>
              </a:solidFill>
              <a:latin typeface="Proxima Nova"/>
              <a:ea typeface="Proxima Nova"/>
              <a:cs typeface="Proxima Nova"/>
              <a:sym typeface="Proxima Nova"/>
            </a:endParaRPr>
          </a:p>
          <a:p>
            <a:pPr marL="1219170" lvl="1" indent="-457189">
              <a:buClr>
                <a:schemeClr val="dk1"/>
              </a:buClr>
              <a:buSzPts val="1800"/>
              <a:buFont typeface="Proxima Nova"/>
              <a:buChar char="○"/>
            </a:pPr>
            <a:r>
              <a:rPr lang="en-US" sz="2400">
                <a:solidFill>
                  <a:schemeClr val="dk1"/>
                </a:solidFill>
                <a:latin typeface="Proxima Nova"/>
                <a:ea typeface="Proxima Nova"/>
                <a:cs typeface="Proxima Nova"/>
                <a:sym typeface="Proxima Nova"/>
              </a:rPr>
              <a:t>Credential definition transactions</a:t>
            </a:r>
            <a:endParaRPr sz="2400">
              <a:solidFill>
                <a:schemeClr val="dk1"/>
              </a:solidFill>
              <a:latin typeface="Proxima Nova"/>
              <a:ea typeface="Proxima Nova"/>
              <a:cs typeface="Proxima Nova"/>
              <a:sym typeface="Proxima Nova"/>
            </a:endParaRPr>
          </a:p>
          <a:p>
            <a:pPr marL="1219170" lvl="1" indent="-457189">
              <a:buClr>
                <a:schemeClr val="dk1"/>
              </a:buClr>
              <a:buSzPts val="1800"/>
              <a:buFont typeface="Proxima Nova"/>
              <a:buChar char="○"/>
            </a:pPr>
            <a:r>
              <a:rPr lang="en-US" sz="2400">
                <a:solidFill>
                  <a:schemeClr val="dk1"/>
                </a:solidFill>
                <a:latin typeface="Proxima Nova"/>
                <a:ea typeface="Proxima Nova"/>
                <a:cs typeface="Proxima Nova"/>
                <a:sym typeface="Proxima Nova"/>
              </a:rPr>
              <a:t>Schema transaction</a:t>
            </a:r>
            <a:endParaRPr sz="2400">
              <a:solidFill>
                <a:schemeClr val="dk1"/>
              </a:solidFill>
              <a:latin typeface="Proxima Nova"/>
              <a:ea typeface="Proxima Nova"/>
              <a:cs typeface="Proxima Nova"/>
              <a:sym typeface="Proxima Nova"/>
            </a:endParaRPr>
          </a:p>
          <a:p>
            <a:pPr marL="1219170" lvl="1" indent="-457189">
              <a:buClr>
                <a:schemeClr val="dk1"/>
              </a:buClr>
              <a:buSzPts val="1800"/>
              <a:buFont typeface="Proxima Nova"/>
              <a:buChar char="○"/>
            </a:pPr>
            <a:r>
              <a:rPr lang="en-US" sz="2400">
                <a:solidFill>
                  <a:schemeClr val="dk1"/>
                </a:solidFill>
                <a:latin typeface="Proxima Nova"/>
                <a:ea typeface="Proxima Nova"/>
                <a:cs typeface="Proxima Nova"/>
                <a:sym typeface="Proxima Nova"/>
              </a:rPr>
              <a:t>Registration registry transactions</a:t>
            </a:r>
            <a:endParaRPr sz="2400">
              <a:solidFill>
                <a:schemeClr val="dk1"/>
              </a:solidFill>
              <a:latin typeface="Proxima Nova"/>
              <a:ea typeface="Proxima Nova"/>
              <a:cs typeface="Proxima Nova"/>
              <a:sym typeface="Proxima Nova"/>
            </a:endParaRPr>
          </a:p>
          <a:p>
            <a:pPr marL="609585" indent="-457189">
              <a:buClr>
                <a:schemeClr val="dk1"/>
              </a:buClr>
              <a:buSzPts val="1800"/>
              <a:buFont typeface="Proxima Nova"/>
              <a:buChar char="●"/>
            </a:pPr>
            <a:r>
              <a:rPr lang="en-US" sz="2400">
                <a:solidFill>
                  <a:schemeClr val="dk1"/>
                </a:solidFill>
                <a:latin typeface="Proxima Nova"/>
                <a:ea typeface="Proxima Nova"/>
                <a:cs typeface="Proxima Nova"/>
                <a:sym typeface="Proxima Nova"/>
              </a:rPr>
              <a:t>Does validation that you are only doing what you should</a:t>
            </a:r>
            <a:endParaRPr sz="2400">
              <a:solidFill>
                <a:schemeClr val="dk1"/>
              </a:solidFill>
              <a:latin typeface="Proxima Nova"/>
              <a:ea typeface="Proxima Nova"/>
              <a:cs typeface="Proxima Nova"/>
              <a:sym typeface="Proxima Nova"/>
            </a:endParaRPr>
          </a:p>
          <a:p>
            <a:pPr marL="609585" indent="-457189">
              <a:buClr>
                <a:schemeClr val="dk1"/>
              </a:buClr>
              <a:buSzPts val="1800"/>
              <a:buFont typeface="Proxima Nova"/>
              <a:buChar char="●"/>
            </a:pPr>
            <a:r>
              <a:rPr lang="en-US" sz="2400">
                <a:solidFill>
                  <a:schemeClr val="dk1"/>
                </a:solidFill>
                <a:latin typeface="Proxima Nova"/>
                <a:ea typeface="Proxima Nova"/>
                <a:cs typeface="Proxima Nova"/>
                <a:sym typeface="Proxima Nova"/>
              </a:rPr>
              <a:t>Wraps Plenum consensus algorithm</a:t>
            </a:r>
            <a:endParaRPr sz="2400">
              <a:solidFill>
                <a:schemeClr val="dk1"/>
              </a:solidFill>
              <a:latin typeface="Proxima Nova"/>
              <a:ea typeface="Proxima Nova"/>
              <a:cs typeface="Proxima Nova"/>
              <a:sym typeface="Proxima Nova"/>
            </a:endParaRPr>
          </a:p>
          <a:p>
            <a:endParaRPr sz="3200"/>
          </a:p>
        </p:txBody>
      </p:sp>
      <p:sp>
        <p:nvSpPr>
          <p:cNvPr id="553" name="Google Shape;553;p64"/>
          <p:cNvSpPr txBox="1"/>
          <p:nvPr/>
        </p:nvSpPr>
        <p:spPr>
          <a:xfrm>
            <a:off x="942867" y="769467"/>
            <a:ext cx="10152800" cy="780400"/>
          </a:xfrm>
          <a:prstGeom prst="rect">
            <a:avLst/>
          </a:prstGeom>
          <a:noFill/>
          <a:ln>
            <a:noFill/>
          </a:ln>
        </p:spPr>
        <p:txBody>
          <a:bodyPr spcFirstLastPara="1" wrap="square" lIns="121900" tIns="121900" rIns="121900" bIns="121900" anchor="t" anchorCtr="0">
            <a:noAutofit/>
          </a:bodyPr>
          <a:lstStyle/>
          <a:p>
            <a:pPr>
              <a:buClr>
                <a:schemeClr val="dk1"/>
              </a:buClr>
              <a:buSzPts val="1100"/>
            </a:pPr>
            <a:r>
              <a:rPr lang="en-US" sz="3733" b="1">
                <a:solidFill>
                  <a:srgbClr val="414042"/>
                </a:solidFill>
                <a:latin typeface="Proxima Nova"/>
                <a:ea typeface="Proxima Nova"/>
                <a:cs typeface="Proxima Nova"/>
                <a:sym typeface="Proxima Nova"/>
              </a:rPr>
              <a:t>Hyperledger Indy Node</a:t>
            </a:r>
            <a:endParaRPr sz="3733" b="1">
              <a:solidFill>
                <a:srgbClr val="414042"/>
              </a:solidFill>
              <a:latin typeface="Proxima Nova"/>
              <a:ea typeface="Proxima Nova"/>
              <a:cs typeface="Proxima Nova"/>
              <a:sym typeface="Proxima Nova"/>
            </a:endParaRPr>
          </a:p>
        </p:txBody>
      </p:sp>
    </p:spTree>
    <p:extLst>
      <p:ext uri="{BB962C8B-B14F-4D97-AF65-F5344CB8AC3E}">
        <p14:creationId xmlns:p14="http://schemas.microsoft.com/office/powerpoint/2010/main" val="45301684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57"/>
        <p:cNvGrpSpPr/>
        <p:nvPr/>
      </p:nvGrpSpPr>
      <p:grpSpPr>
        <a:xfrm>
          <a:off x="0" y="0"/>
          <a:ext cx="0" cy="0"/>
          <a:chOff x="0" y="0"/>
          <a:chExt cx="0" cy="0"/>
        </a:xfrm>
      </p:grpSpPr>
      <p:sp>
        <p:nvSpPr>
          <p:cNvPr id="558" name="Google Shape;558;p65"/>
          <p:cNvSpPr/>
          <p:nvPr/>
        </p:nvSpPr>
        <p:spPr>
          <a:xfrm>
            <a:off x="1171567" y="2949271"/>
            <a:ext cx="4864000" cy="835200"/>
          </a:xfrm>
          <a:prstGeom prst="rect">
            <a:avLst/>
          </a:prstGeom>
          <a:solidFill>
            <a:srgbClr val="9E9E9E"/>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US" sz="3200">
                <a:latin typeface="Proxima Nova"/>
                <a:ea typeface="Proxima Nova"/>
                <a:cs typeface="Proxima Nova"/>
                <a:sym typeface="Proxima Nova"/>
              </a:rPr>
              <a:t>Agent</a:t>
            </a:r>
            <a:endParaRPr sz="3200">
              <a:latin typeface="Proxima Nova"/>
              <a:ea typeface="Proxima Nova"/>
              <a:cs typeface="Proxima Nova"/>
              <a:sym typeface="Proxima Nova"/>
            </a:endParaRPr>
          </a:p>
        </p:txBody>
      </p:sp>
      <p:sp>
        <p:nvSpPr>
          <p:cNvPr id="559" name="Google Shape;559;p65"/>
          <p:cNvSpPr/>
          <p:nvPr/>
        </p:nvSpPr>
        <p:spPr>
          <a:xfrm>
            <a:off x="1171567" y="3825072"/>
            <a:ext cx="4864000" cy="835200"/>
          </a:xfrm>
          <a:prstGeom prst="rect">
            <a:avLst/>
          </a:prstGeom>
          <a:solidFill>
            <a:srgbClr val="39A539"/>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US" sz="3200">
                <a:latin typeface="Proxima Nova"/>
                <a:ea typeface="Proxima Nova"/>
                <a:cs typeface="Proxima Nova"/>
                <a:sym typeface="Proxima Nova"/>
              </a:rPr>
              <a:t>Indy-SDK</a:t>
            </a:r>
            <a:endParaRPr sz="3200">
              <a:latin typeface="Proxima Nova"/>
              <a:ea typeface="Proxima Nova"/>
              <a:cs typeface="Proxima Nova"/>
              <a:sym typeface="Proxima Nova"/>
            </a:endParaRPr>
          </a:p>
        </p:txBody>
      </p:sp>
      <p:sp>
        <p:nvSpPr>
          <p:cNvPr id="560" name="Google Shape;560;p65"/>
          <p:cNvSpPr/>
          <p:nvPr/>
        </p:nvSpPr>
        <p:spPr>
          <a:xfrm>
            <a:off x="6156433" y="2949271"/>
            <a:ext cx="4864000" cy="835200"/>
          </a:xfrm>
          <a:prstGeom prst="rect">
            <a:avLst/>
          </a:prstGeom>
          <a:solidFill>
            <a:srgbClr val="9E9E9E"/>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US" sz="3200">
                <a:latin typeface="Proxima Nova"/>
                <a:ea typeface="Proxima Nova"/>
                <a:cs typeface="Proxima Nova"/>
                <a:sym typeface="Proxima Nova"/>
              </a:rPr>
              <a:t>Node</a:t>
            </a:r>
            <a:endParaRPr sz="3200">
              <a:latin typeface="Proxima Nova"/>
              <a:ea typeface="Proxima Nova"/>
              <a:cs typeface="Proxima Nova"/>
              <a:sym typeface="Proxima Nova"/>
            </a:endParaRPr>
          </a:p>
        </p:txBody>
      </p:sp>
      <p:sp>
        <p:nvSpPr>
          <p:cNvPr id="561" name="Google Shape;561;p65"/>
          <p:cNvSpPr/>
          <p:nvPr/>
        </p:nvSpPr>
        <p:spPr>
          <a:xfrm>
            <a:off x="1171567" y="4700873"/>
            <a:ext cx="9848800" cy="835200"/>
          </a:xfrm>
          <a:prstGeom prst="rect">
            <a:avLst/>
          </a:prstGeom>
          <a:solidFill>
            <a:srgbClr val="9E9E9E"/>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US" sz="3200">
                <a:latin typeface="Proxima Nova"/>
                <a:ea typeface="Proxima Nova"/>
                <a:cs typeface="Proxima Nova"/>
                <a:sym typeface="Proxima Nova"/>
              </a:rPr>
              <a:t>Crypto</a:t>
            </a:r>
            <a:endParaRPr sz="3200">
              <a:latin typeface="Proxima Nova"/>
              <a:ea typeface="Proxima Nova"/>
              <a:cs typeface="Proxima Nova"/>
              <a:sym typeface="Proxima Nova"/>
            </a:endParaRPr>
          </a:p>
        </p:txBody>
      </p:sp>
      <p:sp>
        <p:nvSpPr>
          <p:cNvPr id="562" name="Google Shape;562;p65"/>
          <p:cNvSpPr/>
          <p:nvPr/>
        </p:nvSpPr>
        <p:spPr>
          <a:xfrm>
            <a:off x="6156433" y="3825072"/>
            <a:ext cx="4864000" cy="835200"/>
          </a:xfrm>
          <a:prstGeom prst="rect">
            <a:avLst/>
          </a:prstGeom>
          <a:solidFill>
            <a:srgbClr val="9E9E9E"/>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US" sz="3200">
                <a:latin typeface="Proxima Nova"/>
                <a:ea typeface="Proxima Nova"/>
                <a:cs typeface="Proxima Nova"/>
                <a:sym typeface="Proxima Nova"/>
              </a:rPr>
              <a:t>Plenum consensus</a:t>
            </a:r>
            <a:endParaRPr sz="3200">
              <a:latin typeface="Proxima Nova"/>
              <a:ea typeface="Proxima Nova"/>
              <a:cs typeface="Proxima Nova"/>
              <a:sym typeface="Proxima Nova"/>
            </a:endParaRPr>
          </a:p>
        </p:txBody>
      </p:sp>
      <p:sp>
        <p:nvSpPr>
          <p:cNvPr id="563" name="Google Shape;563;p65"/>
          <p:cNvSpPr/>
          <p:nvPr/>
        </p:nvSpPr>
        <p:spPr>
          <a:xfrm>
            <a:off x="1171967" y="2073469"/>
            <a:ext cx="4864000" cy="835200"/>
          </a:xfrm>
          <a:prstGeom prst="rect">
            <a:avLst/>
          </a:prstGeom>
          <a:solidFill>
            <a:srgbClr val="9E9E9E"/>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buClr>
                <a:schemeClr val="dk1"/>
              </a:buClr>
              <a:buSzPts val="1100"/>
            </a:pPr>
            <a:r>
              <a:rPr lang="en-US" sz="3200">
                <a:solidFill>
                  <a:schemeClr val="dk1"/>
                </a:solidFill>
                <a:latin typeface="Proxima Nova"/>
                <a:ea typeface="Proxima Nova"/>
                <a:cs typeface="Proxima Nova"/>
                <a:sym typeface="Proxima Nova"/>
              </a:rPr>
              <a:t>Identity extensions</a:t>
            </a:r>
            <a:endParaRPr sz="3200">
              <a:latin typeface="Proxima Nova"/>
              <a:ea typeface="Proxima Nova"/>
              <a:cs typeface="Proxima Nova"/>
              <a:sym typeface="Proxima Nova"/>
            </a:endParaRPr>
          </a:p>
        </p:txBody>
      </p:sp>
      <p:sp>
        <p:nvSpPr>
          <p:cNvPr id="564" name="Google Shape;564;p65"/>
          <p:cNvSpPr txBox="1"/>
          <p:nvPr/>
        </p:nvSpPr>
        <p:spPr>
          <a:xfrm>
            <a:off x="942867" y="769467"/>
            <a:ext cx="10152800" cy="780400"/>
          </a:xfrm>
          <a:prstGeom prst="rect">
            <a:avLst/>
          </a:prstGeom>
          <a:noFill/>
          <a:ln>
            <a:noFill/>
          </a:ln>
        </p:spPr>
        <p:txBody>
          <a:bodyPr spcFirstLastPara="1" wrap="square" lIns="121900" tIns="121900" rIns="121900" bIns="121900" anchor="t" anchorCtr="0">
            <a:noAutofit/>
          </a:bodyPr>
          <a:lstStyle/>
          <a:p>
            <a:pPr>
              <a:buClr>
                <a:schemeClr val="dk1"/>
              </a:buClr>
              <a:buSzPts val="1100"/>
            </a:pPr>
            <a:r>
              <a:rPr lang="en-US" sz="3733" b="1">
                <a:solidFill>
                  <a:srgbClr val="414042"/>
                </a:solidFill>
                <a:latin typeface="Proxima Nova"/>
                <a:ea typeface="Proxima Nova"/>
                <a:cs typeface="Proxima Nova"/>
                <a:sym typeface="Proxima Nova"/>
              </a:rPr>
              <a:t>Hyperledger Indy's SDK Architecture</a:t>
            </a:r>
            <a:endParaRPr sz="3733" b="1">
              <a:solidFill>
                <a:srgbClr val="414042"/>
              </a:solidFill>
              <a:latin typeface="Proxima Nova"/>
              <a:ea typeface="Proxima Nova"/>
              <a:cs typeface="Proxima Nova"/>
              <a:sym typeface="Proxima Nova"/>
            </a:endParaRPr>
          </a:p>
        </p:txBody>
      </p:sp>
    </p:spTree>
    <p:extLst>
      <p:ext uri="{BB962C8B-B14F-4D97-AF65-F5344CB8AC3E}">
        <p14:creationId xmlns:p14="http://schemas.microsoft.com/office/powerpoint/2010/main" val="286740124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68"/>
        <p:cNvGrpSpPr/>
        <p:nvPr/>
      </p:nvGrpSpPr>
      <p:grpSpPr>
        <a:xfrm>
          <a:off x="0" y="0"/>
          <a:ext cx="0" cy="0"/>
          <a:chOff x="0" y="0"/>
          <a:chExt cx="0" cy="0"/>
        </a:xfrm>
      </p:grpSpPr>
      <p:sp>
        <p:nvSpPr>
          <p:cNvPr id="569" name="Google Shape;569;p66"/>
          <p:cNvSpPr txBox="1"/>
          <p:nvPr/>
        </p:nvSpPr>
        <p:spPr>
          <a:xfrm>
            <a:off x="942867" y="769467"/>
            <a:ext cx="10152800" cy="780400"/>
          </a:xfrm>
          <a:prstGeom prst="rect">
            <a:avLst/>
          </a:prstGeom>
          <a:noFill/>
          <a:ln>
            <a:noFill/>
          </a:ln>
        </p:spPr>
        <p:txBody>
          <a:bodyPr spcFirstLastPara="1" wrap="square" lIns="121900" tIns="121900" rIns="121900" bIns="121900" anchor="t" anchorCtr="0">
            <a:noAutofit/>
          </a:bodyPr>
          <a:lstStyle/>
          <a:p>
            <a:pPr>
              <a:buClr>
                <a:schemeClr val="dk1"/>
              </a:buClr>
              <a:buSzPts val="1100"/>
            </a:pPr>
            <a:r>
              <a:rPr lang="en-US" sz="3733" b="1">
                <a:solidFill>
                  <a:srgbClr val="414042"/>
                </a:solidFill>
                <a:latin typeface="Proxima Nova"/>
                <a:ea typeface="Proxima Nova"/>
                <a:cs typeface="Proxima Nova"/>
                <a:sym typeface="Proxima Nova"/>
              </a:rPr>
              <a:t>Hyperledger IndySDK</a:t>
            </a:r>
            <a:endParaRPr sz="3733" b="1">
              <a:solidFill>
                <a:srgbClr val="414042"/>
              </a:solidFill>
              <a:latin typeface="Proxima Nova"/>
              <a:ea typeface="Proxima Nova"/>
              <a:cs typeface="Proxima Nova"/>
              <a:sym typeface="Proxima Nova"/>
            </a:endParaRPr>
          </a:p>
        </p:txBody>
      </p:sp>
      <p:sp>
        <p:nvSpPr>
          <p:cNvPr id="570" name="Google Shape;570;p66"/>
          <p:cNvSpPr txBox="1"/>
          <p:nvPr/>
        </p:nvSpPr>
        <p:spPr>
          <a:xfrm>
            <a:off x="940933" y="1881867"/>
            <a:ext cx="10160400" cy="3972000"/>
          </a:xfrm>
          <a:prstGeom prst="rect">
            <a:avLst/>
          </a:prstGeom>
          <a:noFill/>
          <a:ln>
            <a:noFill/>
          </a:ln>
        </p:spPr>
        <p:txBody>
          <a:bodyPr spcFirstLastPara="1" wrap="square" lIns="121900" tIns="121900" rIns="121900" bIns="121900" anchor="t" anchorCtr="0">
            <a:noAutofit/>
          </a:bodyPr>
          <a:lstStyle/>
          <a:p>
            <a:pPr marL="609585"/>
            <a:endParaRPr sz="2400">
              <a:solidFill>
                <a:schemeClr val="dk1"/>
              </a:solidFill>
            </a:endParaRPr>
          </a:p>
          <a:p>
            <a:pPr marL="609585" indent="-457189">
              <a:buClr>
                <a:schemeClr val="dk1"/>
              </a:buClr>
              <a:buSzPts val="1800"/>
              <a:buFont typeface="Proxima Nova"/>
              <a:buChar char="●"/>
            </a:pPr>
            <a:r>
              <a:rPr lang="en-US" sz="2400">
                <a:solidFill>
                  <a:schemeClr val="dk1"/>
                </a:solidFill>
                <a:latin typeface="Proxima Nova"/>
                <a:ea typeface="Proxima Nova"/>
                <a:cs typeface="Proxima Nova"/>
                <a:sym typeface="Proxima Nova"/>
              </a:rPr>
              <a:t>Assists with interaction of a ledger</a:t>
            </a:r>
            <a:endParaRPr sz="2400">
              <a:solidFill>
                <a:schemeClr val="dk1"/>
              </a:solidFill>
              <a:latin typeface="Proxima Nova"/>
              <a:ea typeface="Proxima Nova"/>
              <a:cs typeface="Proxima Nova"/>
              <a:sym typeface="Proxima Nova"/>
            </a:endParaRPr>
          </a:p>
          <a:p>
            <a:pPr marL="609585" indent="-457189">
              <a:buSzPts val="1800"/>
              <a:buFont typeface="Proxima Nova"/>
              <a:buChar char="●"/>
            </a:pPr>
            <a:r>
              <a:rPr lang="en-US" sz="2400">
                <a:latin typeface="Proxima Nova"/>
                <a:ea typeface="Proxima Nova"/>
                <a:cs typeface="Proxima Nova"/>
                <a:sym typeface="Proxima Nova"/>
              </a:rPr>
              <a:t>Comes with a general purpose storage solution called a wallet with standard interface</a:t>
            </a:r>
            <a:endParaRPr sz="2400">
              <a:latin typeface="Proxima Nova"/>
              <a:ea typeface="Proxima Nova"/>
              <a:cs typeface="Proxima Nova"/>
              <a:sym typeface="Proxima Nova"/>
            </a:endParaRPr>
          </a:p>
          <a:p>
            <a:pPr marL="609585" indent="-457189">
              <a:buSzPts val="1800"/>
              <a:buFont typeface="Proxima Nova"/>
              <a:buChar char="●"/>
            </a:pPr>
            <a:r>
              <a:rPr lang="en-US" sz="2400">
                <a:latin typeface="Proxima Nova"/>
                <a:ea typeface="Proxima Nova"/>
                <a:cs typeface="Proxima Nova"/>
                <a:sym typeface="Proxima Nova"/>
              </a:rPr>
              <a:t>Agent to Agent protocol features built in to facilitate peer to peer interactions</a:t>
            </a:r>
            <a:endParaRPr sz="2400">
              <a:latin typeface="Proxima Nova"/>
              <a:ea typeface="Proxima Nova"/>
              <a:cs typeface="Proxima Nova"/>
              <a:sym typeface="Proxima Nova"/>
            </a:endParaRPr>
          </a:p>
          <a:p>
            <a:pPr marL="609585" indent="-457189">
              <a:buSzPts val="1800"/>
              <a:buFont typeface="Proxima Nova"/>
              <a:buChar char="●"/>
            </a:pPr>
            <a:r>
              <a:rPr lang="en-US" sz="2400">
                <a:latin typeface="Proxima Nova"/>
                <a:ea typeface="Proxima Nova"/>
                <a:cs typeface="Proxima Nova"/>
                <a:sym typeface="Proxima Nova"/>
              </a:rPr>
              <a:t>Enables rich identity features for developers to use to build agents and agent extensions</a:t>
            </a:r>
            <a:endParaRPr sz="2400">
              <a:latin typeface="Proxima Nova"/>
              <a:ea typeface="Proxima Nova"/>
              <a:cs typeface="Proxima Nova"/>
              <a:sym typeface="Proxima Nova"/>
            </a:endParaRPr>
          </a:p>
          <a:p>
            <a:pPr marL="609585" indent="-457189">
              <a:buSzPts val="1800"/>
              <a:buFont typeface="Proxima Nova"/>
              <a:buChar char="●"/>
            </a:pPr>
            <a:r>
              <a:rPr lang="en-US" sz="2400">
                <a:latin typeface="Proxima Nova"/>
                <a:ea typeface="Proxima Nova"/>
                <a:cs typeface="Proxima Nova"/>
                <a:sym typeface="Proxima Nova"/>
              </a:rPr>
              <a:t>Written in rust with c-callable APIs for easy wrapper maintainability</a:t>
            </a:r>
            <a:endParaRPr sz="2400">
              <a:latin typeface="Proxima Nova"/>
              <a:ea typeface="Proxima Nova"/>
              <a:cs typeface="Proxima Nova"/>
              <a:sym typeface="Proxima Nova"/>
            </a:endParaRPr>
          </a:p>
          <a:p>
            <a:endParaRPr sz="3200"/>
          </a:p>
        </p:txBody>
      </p:sp>
    </p:spTree>
    <p:extLst>
      <p:ext uri="{BB962C8B-B14F-4D97-AF65-F5344CB8AC3E}">
        <p14:creationId xmlns:p14="http://schemas.microsoft.com/office/powerpoint/2010/main" val="239632317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74"/>
        <p:cNvGrpSpPr/>
        <p:nvPr/>
      </p:nvGrpSpPr>
      <p:grpSpPr>
        <a:xfrm>
          <a:off x="0" y="0"/>
          <a:ext cx="0" cy="0"/>
          <a:chOff x="0" y="0"/>
          <a:chExt cx="0" cy="0"/>
        </a:xfrm>
      </p:grpSpPr>
      <p:sp>
        <p:nvSpPr>
          <p:cNvPr id="575" name="Google Shape;575;p67"/>
          <p:cNvSpPr/>
          <p:nvPr/>
        </p:nvSpPr>
        <p:spPr>
          <a:xfrm>
            <a:off x="1171567" y="2949271"/>
            <a:ext cx="4864000" cy="835200"/>
          </a:xfrm>
          <a:prstGeom prst="rect">
            <a:avLst/>
          </a:prstGeom>
          <a:solidFill>
            <a:srgbClr val="93C47D"/>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US" sz="3200">
                <a:latin typeface="Proxima Nova"/>
                <a:ea typeface="Proxima Nova"/>
                <a:cs typeface="Proxima Nova"/>
                <a:sym typeface="Proxima Nova"/>
              </a:rPr>
              <a:t>Agent</a:t>
            </a:r>
            <a:endParaRPr sz="3200">
              <a:latin typeface="Proxima Nova"/>
              <a:ea typeface="Proxima Nova"/>
              <a:cs typeface="Proxima Nova"/>
              <a:sym typeface="Proxima Nova"/>
            </a:endParaRPr>
          </a:p>
        </p:txBody>
      </p:sp>
      <p:sp>
        <p:nvSpPr>
          <p:cNvPr id="576" name="Google Shape;576;p67"/>
          <p:cNvSpPr/>
          <p:nvPr/>
        </p:nvSpPr>
        <p:spPr>
          <a:xfrm>
            <a:off x="1171567" y="3825072"/>
            <a:ext cx="4864000" cy="835200"/>
          </a:xfrm>
          <a:prstGeom prst="rect">
            <a:avLst/>
          </a:prstGeom>
          <a:solidFill>
            <a:srgbClr val="9E9E9E"/>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US" sz="3200">
                <a:latin typeface="Proxima Nova"/>
                <a:ea typeface="Proxima Nova"/>
                <a:cs typeface="Proxima Nova"/>
                <a:sym typeface="Proxima Nova"/>
              </a:rPr>
              <a:t>Indy-SDK</a:t>
            </a:r>
            <a:endParaRPr sz="3200">
              <a:latin typeface="Proxima Nova"/>
              <a:ea typeface="Proxima Nova"/>
              <a:cs typeface="Proxima Nova"/>
              <a:sym typeface="Proxima Nova"/>
            </a:endParaRPr>
          </a:p>
        </p:txBody>
      </p:sp>
      <p:sp>
        <p:nvSpPr>
          <p:cNvPr id="577" name="Google Shape;577;p67"/>
          <p:cNvSpPr/>
          <p:nvPr/>
        </p:nvSpPr>
        <p:spPr>
          <a:xfrm>
            <a:off x="6156433" y="2949271"/>
            <a:ext cx="4864000" cy="835200"/>
          </a:xfrm>
          <a:prstGeom prst="rect">
            <a:avLst/>
          </a:prstGeom>
          <a:solidFill>
            <a:srgbClr val="9E9E9E"/>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US" sz="3200">
                <a:latin typeface="Proxima Nova"/>
                <a:ea typeface="Proxima Nova"/>
                <a:cs typeface="Proxima Nova"/>
                <a:sym typeface="Proxima Nova"/>
              </a:rPr>
              <a:t>Node</a:t>
            </a:r>
            <a:endParaRPr sz="3200">
              <a:latin typeface="Proxima Nova"/>
              <a:ea typeface="Proxima Nova"/>
              <a:cs typeface="Proxima Nova"/>
              <a:sym typeface="Proxima Nova"/>
            </a:endParaRPr>
          </a:p>
        </p:txBody>
      </p:sp>
      <p:sp>
        <p:nvSpPr>
          <p:cNvPr id="578" name="Google Shape;578;p67"/>
          <p:cNvSpPr/>
          <p:nvPr/>
        </p:nvSpPr>
        <p:spPr>
          <a:xfrm>
            <a:off x="1171567" y="4700873"/>
            <a:ext cx="9848800" cy="835200"/>
          </a:xfrm>
          <a:prstGeom prst="rect">
            <a:avLst/>
          </a:prstGeom>
          <a:solidFill>
            <a:srgbClr val="9E9E9E"/>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US" sz="3200">
                <a:latin typeface="Proxima Nova"/>
                <a:ea typeface="Proxima Nova"/>
                <a:cs typeface="Proxima Nova"/>
                <a:sym typeface="Proxima Nova"/>
              </a:rPr>
              <a:t>Crypto</a:t>
            </a:r>
            <a:endParaRPr sz="3200">
              <a:latin typeface="Proxima Nova"/>
              <a:ea typeface="Proxima Nova"/>
              <a:cs typeface="Proxima Nova"/>
              <a:sym typeface="Proxima Nova"/>
            </a:endParaRPr>
          </a:p>
        </p:txBody>
      </p:sp>
      <p:sp>
        <p:nvSpPr>
          <p:cNvPr id="579" name="Google Shape;579;p67"/>
          <p:cNvSpPr/>
          <p:nvPr/>
        </p:nvSpPr>
        <p:spPr>
          <a:xfrm>
            <a:off x="6156433" y="3825072"/>
            <a:ext cx="4864000" cy="835200"/>
          </a:xfrm>
          <a:prstGeom prst="rect">
            <a:avLst/>
          </a:prstGeom>
          <a:solidFill>
            <a:srgbClr val="9E9E9E"/>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US" sz="3200">
                <a:latin typeface="Proxima Nova"/>
                <a:ea typeface="Proxima Nova"/>
                <a:cs typeface="Proxima Nova"/>
                <a:sym typeface="Proxima Nova"/>
              </a:rPr>
              <a:t>Plenum consensus</a:t>
            </a:r>
            <a:endParaRPr sz="3200">
              <a:latin typeface="Proxima Nova"/>
              <a:ea typeface="Proxima Nova"/>
              <a:cs typeface="Proxima Nova"/>
              <a:sym typeface="Proxima Nova"/>
            </a:endParaRPr>
          </a:p>
        </p:txBody>
      </p:sp>
      <p:sp>
        <p:nvSpPr>
          <p:cNvPr id="580" name="Google Shape;580;p67"/>
          <p:cNvSpPr/>
          <p:nvPr/>
        </p:nvSpPr>
        <p:spPr>
          <a:xfrm>
            <a:off x="1171967" y="2073469"/>
            <a:ext cx="4864000" cy="835200"/>
          </a:xfrm>
          <a:prstGeom prst="rect">
            <a:avLst/>
          </a:prstGeom>
          <a:solidFill>
            <a:srgbClr val="9E9E9E"/>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buClr>
                <a:schemeClr val="dk1"/>
              </a:buClr>
              <a:buSzPts val="1100"/>
            </a:pPr>
            <a:r>
              <a:rPr lang="en-US" sz="3200">
                <a:solidFill>
                  <a:schemeClr val="dk1"/>
                </a:solidFill>
                <a:latin typeface="Proxima Nova"/>
                <a:ea typeface="Proxima Nova"/>
                <a:cs typeface="Proxima Nova"/>
                <a:sym typeface="Proxima Nova"/>
              </a:rPr>
              <a:t>Identity extensions</a:t>
            </a:r>
            <a:endParaRPr sz="3200">
              <a:latin typeface="Proxima Nova"/>
              <a:ea typeface="Proxima Nova"/>
              <a:cs typeface="Proxima Nova"/>
              <a:sym typeface="Proxima Nova"/>
            </a:endParaRPr>
          </a:p>
        </p:txBody>
      </p:sp>
      <p:sp>
        <p:nvSpPr>
          <p:cNvPr id="581" name="Google Shape;581;p67"/>
          <p:cNvSpPr txBox="1"/>
          <p:nvPr/>
        </p:nvSpPr>
        <p:spPr>
          <a:xfrm>
            <a:off x="942867" y="769467"/>
            <a:ext cx="10152800" cy="780400"/>
          </a:xfrm>
          <a:prstGeom prst="rect">
            <a:avLst/>
          </a:prstGeom>
          <a:noFill/>
          <a:ln>
            <a:noFill/>
          </a:ln>
        </p:spPr>
        <p:txBody>
          <a:bodyPr spcFirstLastPara="1" wrap="square" lIns="121900" tIns="121900" rIns="121900" bIns="121900" anchor="t" anchorCtr="0">
            <a:noAutofit/>
          </a:bodyPr>
          <a:lstStyle/>
          <a:p>
            <a:pPr>
              <a:buClr>
                <a:schemeClr val="dk1"/>
              </a:buClr>
              <a:buSzPts val="1100"/>
            </a:pPr>
            <a:r>
              <a:rPr lang="en-US" sz="3733" b="1">
                <a:solidFill>
                  <a:srgbClr val="414042"/>
                </a:solidFill>
                <a:latin typeface="Proxima Nova"/>
                <a:ea typeface="Proxima Nova"/>
                <a:cs typeface="Proxima Nova"/>
                <a:sym typeface="Proxima Nova"/>
              </a:rPr>
              <a:t>Hyperledger Indy's Agents Architecture</a:t>
            </a:r>
            <a:endParaRPr sz="3733" b="1">
              <a:solidFill>
                <a:srgbClr val="414042"/>
              </a:solidFill>
              <a:latin typeface="Proxima Nova"/>
              <a:ea typeface="Proxima Nova"/>
              <a:cs typeface="Proxima Nova"/>
              <a:sym typeface="Proxima Nova"/>
            </a:endParaRPr>
          </a:p>
        </p:txBody>
      </p:sp>
    </p:spTree>
    <p:extLst>
      <p:ext uri="{BB962C8B-B14F-4D97-AF65-F5344CB8AC3E}">
        <p14:creationId xmlns:p14="http://schemas.microsoft.com/office/powerpoint/2010/main" val="251176413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85"/>
        <p:cNvGrpSpPr/>
        <p:nvPr/>
      </p:nvGrpSpPr>
      <p:grpSpPr>
        <a:xfrm>
          <a:off x="0" y="0"/>
          <a:ext cx="0" cy="0"/>
          <a:chOff x="0" y="0"/>
          <a:chExt cx="0" cy="0"/>
        </a:xfrm>
      </p:grpSpPr>
      <p:sp>
        <p:nvSpPr>
          <p:cNvPr id="586" name="Google Shape;586;p68"/>
          <p:cNvSpPr txBox="1"/>
          <p:nvPr/>
        </p:nvSpPr>
        <p:spPr>
          <a:xfrm>
            <a:off x="942867" y="769467"/>
            <a:ext cx="10152800" cy="780400"/>
          </a:xfrm>
          <a:prstGeom prst="rect">
            <a:avLst/>
          </a:prstGeom>
          <a:noFill/>
          <a:ln>
            <a:noFill/>
          </a:ln>
        </p:spPr>
        <p:txBody>
          <a:bodyPr spcFirstLastPara="1" wrap="square" lIns="121900" tIns="121900" rIns="121900" bIns="121900" anchor="t" anchorCtr="0">
            <a:noAutofit/>
          </a:bodyPr>
          <a:lstStyle/>
          <a:p>
            <a:pPr>
              <a:buClr>
                <a:schemeClr val="dk1"/>
              </a:buClr>
              <a:buSzPts val="1100"/>
            </a:pPr>
            <a:r>
              <a:rPr lang="en-US" sz="3733" b="1">
                <a:solidFill>
                  <a:srgbClr val="414042"/>
                </a:solidFill>
                <a:latin typeface="Proxima Nova"/>
                <a:ea typeface="Proxima Nova"/>
                <a:cs typeface="Proxima Nova"/>
                <a:sym typeface="Proxima Nova"/>
              </a:rPr>
              <a:t>Hyperledger Indy Agent</a:t>
            </a:r>
            <a:endParaRPr sz="3733" b="1">
              <a:solidFill>
                <a:srgbClr val="414042"/>
              </a:solidFill>
              <a:latin typeface="Proxima Nova"/>
              <a:ea typeface="Proxima Nova"/>
              <a:cs typeface="Proxima Nova"/>
              <a:sym typeface="Proxima Nova"/>
            </a:endParaRPr>
          </a:p>
        </p:txBody>
      </p:sp>
      <p:sp>
        <p:nvSpPr>
          <p:cNvPr id="587" name="Google Shape;587;p68"/>
          <p:cNvSpPr txBox="1"/>
          <p:nvPr/>
        </p:nvSpPr>
        <p:spPr>
          <a:xfrm>
            <a:off x="940933" y="1881867"/>
            <a:ext cx="10160400" cy="3972000"/>
          </a:xfrm>
          <a:prstGeom prst="rect">
            <a:avLst/>
          </a:prstGeom>
          <a:noFill/>
          <a:ln>
            <a:noFill/>
          </a:ln>
        </p:spPr>
        <p:txBody>
          <a:bodyPr spcFirstLastPara="1" wrap="square" lIns="121900" tIns="121900" rIns="121900" bIns="121900" anchor="t" anchorCtr="0">
            <a:noAutofit/>
          </a:bodyPr>
          <a:lstStyle/>
          <a:p>
            <a:pPr marL="609585" indent="-507987">
              <a:buClr>
                <a:schemeClr val="dk1"/>
              </a:buClr>
              <a:buSzPts val="2400"/>
              <a:buFont typeface="Proxima Nova"/>
              <a:buChar char="●"/>
            </a:pPr>
            <a:r>
              <a:rPr lang="en-US" sz="3200">
                <a:solidFill>
                  <a:schemeClr val="dk1"/>
                </a:solidFill>
                <a:latin typeface="Proxima Nova"/>
                <a:ea typeface="Proxima Nova"/>
                <a:cs typeface="Proxima Nova"/>
                <a:sym typeface="Proxima Nova"/>
              </a:rPr>
              <a:t>Built using functionality from IndySDK</a:t>
            </a:r>
            <a:endParaRPr sz="3200">
              <a:solidFill>
                <a:schemeClr val="dk1"/>
              </a:solidFill>
              <a:latin typeface="Proxima Nova"/>
              <a:ea typeface="Proxima Nova"/>
              <a:cs typeface="Proxima Nova"/>
              <a:sym typeface="Proxima Nova"/>
            </a:endParaRPr>
          </a:p>
          <a:p>
            <a:pPr marL="609585" indent="-507987">
              <a:buClr>
                <a:schemeClr val="dk1"/>
              </a:buClr>
              <a:buSzPts val="2400"/>
              <a:buFont typeface="Proxima Nova"/>
              <a:buChar char="●"/>
            </a:pPr>
            <a:r>
              <a:rPr lang="en-US" sz="3200">
                <a:solidFill>
                  <a:schemeClr val="dk1"/>
                </a:solidFill>
                <a:latin typeface="Proxima Nova"/>
                <a:ea typeface="Proxima Nova"/>
                <a:cs typeface="Proxima Nova"/>
                <a:sym typeface="Proxima Nova"/>
              </a:rPr>
              <a:t>Extensible to different "message families" allowing for applications to build around a strong identity paradigm</a:t>
            </a:r>
            <a:endParaRPr sz="3200">
              <a:solidFill>
                <a:schemeClr val="dk1"/>
              </a:solidFill>
              <a:latin typeface="Proxima Nova"/>
              <a:ea typeface="Proxima Nova"/>
              <a:cs typeface="Proxima Nova"/>
              <a:sym typeface="Proxima Nova"/>
            </a:endParaRPr>
          </a:p>
          <a:p>
            <a:pPr marL="609585"/>
            <a:endParaRPr sz="3200">
              <a:solidFill>
                <a:schemeClr val="dk1"/>
              </a:solidFill>
              <a:latin typeface="Proxima Nova"/>
              <a:ea typeface="Proxima Nova"/>
              <a:cs typeface="Proxima Nova"/>
              <a:sym typeface="Proxima Nova"/>
            </a:endParaRPr>
          </a:p>
          <a:p>
            <a:endParaRPr sz="3200"/>
          </a:p>
          <a:p>
            <a:endParaRPr sz="3200"/>
          </a:p>
        </p:txBody>
      </p:sp>
    </p:spTree>
    <p:extLst>
      <p:ext uri="{BB962C8B-B14F-4D97-AF65-F5344CB8AC3E}">
        <p14:creationId xmlns:p14="http://schemas.microsoft.com/office/powerpoint/2010/main" val="36549950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91"/>
        <p:cNvGrpSpPr/>
        <p:nvPr/>
      </p:nvGrpSpPr>
      <p:grpSpPr>
        <a:xfrm>
          <a:off x="0" y="0"/>
          <a:ext cx="0" cy="0"/>
          <a:chOff x="0" y="0"/>
          <a:chExt cx="0" cy="0"/>
        </a:xfrm>
      </p:grpSpPr>
      <p:sp>
        <p:nvSpPr>
          <p:cNvPr id="592" name="Google Shape;592;p69"/>
          <p:cNvSpPr/>
          <p:nvPr/>
        </p:nvSpPr>
        <p:spPr>
          <a:xfrm>
            <a:off x="1171567" y="2949271"/>
            <a:ext cx="4864000" cy="835200"/>
          </a:xfrm>
          <a:prstGeom prst="rect">
            <a:avLst/>
          </a:prstGeom>
          <a:solidFill>
            <a:srgbClr val="9E9E9E"/>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US" sz="3200">
                <a:latin typeface="Proxima Nova"/>
                <a:ea typeface="Proxima Nova"/>
                <a:cs typeface="Proxima Nova"/>
                <a:sym typeface="Proxima Nova"/>
              </a:rPr>
              <a:t>Agent</a:t>
            </a:r>
            <a:endParaRPr sz="3200">
              <a:latin typeface="Proxima Nova"/>
              <a:ea typeface="Proxima Nova"/>
              <a:cs typeface="Proxima Nova"/>
              <a:sym typeface="Proxima Nova"/>
            </a:endParaRPr>
          </a:p>
        </p:txBody>
      </p:sp>
      <p:sp>
        <p:nvSpPr>
          <p:cNvPr id="593" name="Google Shape;593;p69"/>
          <p:cNvSpPr/>
          <p:nvPr/>
        </p:nvSpPr>
        <p:spPr>
          <a:xfrm>
            <a:off x="1171567" y="3825072"/>
            <a:ext cx="4864000" cy="835200"/>
          </a:xfrm>
          <a:prstGeom prst="rect">
            <a:avLst/>
          </a:prstGeom>
          <a:solidFill>
            <a:srgbClr val="9E9E9E"/>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US" sz="3200">
                <a:latin typeface="Proxima Nova"/>
                <a:ea typeface="Proxima Nova"/>
                <a:cs typeface="Proxima Nova"/>
                <a:sym typeface="Proxima Nova"/>
              </a:rPr>
              <a:t>Indy-SDK</a:t>
            </a:r>
            <a:endParaRPr sz="3200">
              <a:latin typeface="Proxima Nova"/>
              <a:ea typeface="Proxima Nova"/>
              <a:cs typeface="Proxima Nova"/>
              <a:sym typeface="Proxima Nova"/>
            </a:endParaRPr>
          </a:p>
        </p:txBody>
      </p:sp>
      <p:sp>
        <p:nvSpPr>
          <p:cNvPr id="594" name="Google Shape;594;p69"/>
          <p:cNvSpPr/>
          <p:nvPr/>
        </p:nvSpPr>
        <p:spPr>
          <a:xfrm>
            <a:off x="6156433" y="2949271"/>
            <a:ext cx="4864000" cy="835200"/>
          </a:xfrm>
          <a:prstGeom prst="rect">
            <a:avLst/>
          </a:prstGeom>
          <a:solidFill>
            <a:srgbClr val="9E9E9E"/>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US" sz="3200">
                <a:latin typeface="Proxima Nova"/>
                <a:ea typeface="Proxima Nova"/>
                <a:cs typeface="Proxima Nova"/>
                <a:sym typeface="Proxima Nova"/>
              </a:rPr>
              <a:t>Node</a:t>
            </a:r>
            <a:endParaRPr sz="3200">
              <a:latin typeface="Proxima Nova"/>
              <a:ea typeface="Proxima Nova"/>
              <a:cs typeface="Proxima Nova"/>
              <a:sym typeface="Proxima Nova"/>
            </a:endParaRPr>
          </a:p>
        </p:txBody>
      </p:sp>
      <p:sp>
        <p:nvSpPr>
          <p:cNvPr id="595" name="Google Shape;595;p69"/>
          <p:cNvSpPr/>
          <p:nvPr/>
        </p:nvSpPr>
        <p:spPr>
          <a:xfrm>
            <a:off x="1171567" y="4700873"/>
            <a:ext cx="9848800" cy="835200"/>
          </a:xfrm>
          <a:prstGeom prst="rect">
            <a:avLst/>
          </a:prstGeom>
          <a:solidFill>
            <a:srgbClr val="9E9E9E"/>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US" sz="3200">
                <a:latin typeface="Proxima Nova"/>
                <a:ea typeface="Proxima Nova"/>
                <a:cs typeface="Proxima Nova"/>
                <a:sym typeface="Proxima Nova"/>
              </a:rPr>
              <a:t>Crypto</a:t>
            </a:r>
            <a:endParaRPr sz="3200">
              <a:latin typeface="Proxima Nova"/>
              <a:ea typeface="Proxima Nova"/>
              <a:cs typeface="Proxima Nova"/>
              <a:sym typeface="Proxima Nova"/>
            </a:endParaRPr>
          </a:p>
        </p:txBody>
      </p:sp>
      <p:sp>
        <p:nvSpPr>
          <p:cNvPr id="596" name="Google Shape;596;p69"/>
          <p:cNvSpPr/>
          <p:nvPr/>
        </p:nvSpPr>
        <p:spPr>
          <a:xfrm>
            <a:off x="6156433" y="3825072"/>
            <a:ext cx="4864000" cy="835200"/>
          </a:xfrm>
          <a:prstGeom prst="rect">
            <a:avLst/>
          </a:prstGeom>
          <a:solidFill>
            <a:srgbClr val="9E9E9E"/>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US" sz="3200">
                <a:latin typeface="Proxima Nova"/>
                <a:ea typeface="Proxima Nova"/>
                <a:cs typeface="Proxima Nova"/>
                <a:sym typeface="Proxima Nova"/>
              </a:rPr>
              <a:t>Plenum consensus</a:t>
            </a:r>
            <a:endParaRPr sz="3200">
              <a:latin typeface="Proxima Nova"/>
              <a:ea typeface="Proxima Nova"/>
              <a:cs typeface="Proxima Nova"/>
              <a:sym typeface="Proxima Nova"/>
            </a:endParaRPr>
          </a:p>
        </p:txBody>
      </p:sp>
      <p:sp>
        <p:nvSpPr>
          <p:cNvPr id="597" name="Google Shape;597;p69"/>
          <p:cNvSpPr/>
          <p:nvPr/>
        </p:nvSpPr>
        <p:spPr>
          <a:xfrm>
            <a:off x="1171967" y="2073469"/>
            <a:ext cx="4864000" cy="835200"/>
          </a:xfrm>
          <a:prstGeom prst="rect">
            <a:avLst/>
          </a:prstGeom>
          <a:solidFill>
            <a:srgbClr val="FFE599"/>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US" sz="3200">
                <a:latin typeface="Proxima Nova"/>
                <a:ea typeface="Proxima Nova"/>
                <a:cs typeface="Proxima Nova"/>
                <a:sym typeface="Proxima Nova"/>
              </a:rPr>
              <a:t>Identity extensions</a:t>
            </a:r>
            <a:endParaRPr sz="3200">
              <a:latin typeface="Proxima Nova"/>
              <a:ea typeface="Proxima Nova"/>
              <a:cs typeface="Proxima Nova"/>
              <a:sym typeface="Proxima Nova"/>
            </a:endParaRPr>
          </a:p>
        </p:txBody>
      </p:sp>
      <p:sp>
        <p:nvSpPr>
          <p:cNvPr id="598" name="Google Shape;598;p69"/>
          <p:cNvSpPr txBox="1"/>
          <p:nvPr/>
        </p:nvSpPr>
        <p:spPr>
          <a:xfrm>
            <a:off x="942867" y="769467"/>
            <a:ext cx="10152800" cy="780400"/>
          </a:xfrm>
          <a:prstGeom prst="rect">
            <a:avLst/>
          </a:prstGeom>
          <a:noFill/>
          <a:ln>
            <a:noFill/>
          </a:ln>
        </p:spPr>
        <p:txBody>
          <a:bodyPr spcFirstLastPara="1" wrap="square" lIns="121900" tIns="121900" rIns="121900" bIns="121900" anchor="t" anchorCtr="0">
            <a:noAutofit/>
          </a:bodyPr>
          <a:lstStyle/>
          <a:p>
            <a:pPr>
              <a:buClr>
                <a:schemeClr val="dk1"/>
              </a:buClr>
              <a:buSzPts val="1100"/>
            </a:pPr>
            <a:r>
              <a:rPr lang="en-US" sz="3733" b="1">
                <a:solidFill>
                  <a:srgbClr val="414042"/>
                </a:solidFill>
                <a:latin typeface="Proxima Nova"/>
                <a:ea typeface="Proxima Nova"/>
                <a:cs typeface="Proxima Nova"/>
                <a:sym typeface="Proxima Nova"/>
              </a:rPr>
              <a:t>Hyperledger Indy's Identity Solutions</a:t>
            </a:r>
            <a:endParaRPr sz="3733" b="1">
              <a:solidFill>
                <a:srgbClr val="414042"/>
              </a:solidFill>
              <a:latin typeface="Proxima Nova"/>
              <a:ea typeface="Proxima Nova"/>
              <a:cs typeface="Proxima Nova"/>
              <a:sym typeface="Proxima Nova"/>
            </a:endParaRPr>
          </a:p>
        </p:txBody>
      </p:sp>
    </p:spTree>
    <p:extLst>
      <p:ext uri="{BB962C8B-B14F-4D97-AF65-F5344CB8AC3E}">
        <p14:creationId xmlns:p14="http://schemas.microsoft.com/office/powerpoint/2010/main" val="196121662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602"/>
        <p:cNvGrpSpPr/>
        <p:nvPr/>
      </p:nvGrpSpPr>
      <p:grpSpPr>
        <a:xfrm>
          <a:off x="0" y="0"/>
          <a:ext cx="0" cy="0"/>
          <a:chOff x="0" y="0"/>
          <a:chExt cx="0" cy="0"/>
        </a:xfrm>
      </p:grpSpPr>
      <p:sp>
        <p:nvSpPr>
          <p:cNvPr id="603" name="Google Shape;603;p70"/>
          <p:cNvSpPr txBox="1"/>
          <p:nvPr/>
        </p:nvSpPr>
        <p:spPr>
          <a:xfrm>
            <a:off x="942867" y="769467"/>
            <a:ext cx="10152800" cy="780400"/>
          </a:xfrm>
          <a:prstGeom prst="rect">
            <a:avLst/>
          </a:prstGeom>
          <a:noFill/>
          <a:ln>
            <a:noFill/>
          </a:ln>
        </p:spPr>
        <p:txBody>
          <a:bodyPr spcFirstLastPara="1" wrap="square" lIns="121900" tIns="121900" rIns="121900" bIns="121900" anchor="t" anchorCtr="0">
            <a:noAutofit/>
          </a:bodyPr>
          <a:lstStyle/>
          <a:p>
            <a:pPr>
              <a:buClr>
                <a:schemeClr val="dk1"/>
              </a:buClr>
              <a:buSzPts val="1100"/>
            </a:pPr>
            <a:r>
              <a:rPr lang="en-US" sz="3733" b="1">
                <a:solidFill>
                  <a:srgbClr val="414042"/>
                </a:solidFill>
                <a:latin typeface="Proxima Nova"/>
                <a:ea typeface="Proxima Nova"/>
                <a:cs typeface="Proxima Nova"/>
                <a:sym typeface="Proxima Nova"/>
              </a:rPr>
              <a:t>Extending the Indy Agent</a:t>
            </a:r>
            <a:endParaRPr sz="3733" b="1">
              <a:solidFill>
                <a:srgbClr val="414042"/>
              </a:solidFill>
              <a:latin typeface="Proxima Nova"/>
              <a:ea typeface="Proxima Nova"/>
              <a:cs typeface="Proxima Nova"/>
              <a:sym typeface="Proxima Nova"/>
            </a:endParaRPr>
          </a:p>
        </p:txBody>
      </p:sp>
      <p:sp>
        <p:nvSpPr>
          <p:cNvPr id="604" name="Google Shape;604;p70"/>
          <p:cNvSpPr txBox="1"/>
          <p:nvPr/>
        </p:nvSpPr>
        <p:spPr>
          <a:xfrm>
            <a:off x="939067" y="2811167"/>
            <a:ext cx="10160400" cy="1405600"/>
          </a:xfrm>
          <a:prstGeom prst="rect">
            <a:avLst/>
          </a:prstGeom>
          <a:noFill/>
          <a:ln>
            <a:noFill/>
          </a:ln>
        </p:spPr>
        <p:txBody>
          <a:bodyPr spcFirstLastPara="1" wrap="square" lIns="121900" tIns="121900" rIns="121900" bIns="121900" anchor="t" anchorCtr="0">
            <a:noAutofit/>
          </a:bodyPr>
          <a:lstStyle/>
          <a:p>
            <a:r>
              <a:rPr lang="en-US" sz="3200">
                <a:solidFill>
                  <a:schemeClr val="dk1"/>
                </a:solidFill>
                <a:latin typeface="Proxima Nova"/>
                <a:ea typeface="Proxima Nova"/>
                <a:cs typeface="Proxima Nova"/>
                <a:sym typeface="Proxima Nova"/>
              </a:rPr>
              <a:t>Easy way to build Indy into existing applications if an agent already exists on the device</a:t>
            </a:r>
            <a:endParaRPr sz="3200">
              <a:solidFill>
                <a:schemeClr val="dk1"/>
              </a:solidFill>
              <a:latin typeface="Proxima Nova"/>
              <a:ea typeface="Proxima Nova"/>
              <a:cs typeface="Proxima Nova"/>
              <a:sym typeface="Proxima Nova"/>
            </a:endParaRPr>
          </a:p>
          <a:p>
            <a:r>
              <a:rPr lang="en-US" sz="3200">
                <a:solidFill>
                  <a:schemeClr val="dk1"/>
                </a:solidFill>
                <a:latin typeface="Proxima Nova"/>
                <a:ea typeface="Proxima Nova"/>
                <a:cs typeface="Proxima Nova"/>
                <a:sym typeface="Proxima Nova"/>
              </a:rPr>
              <a:t> </a:t>
            </a:r>
            <a:endParaRPr sz="3200">
              <a:solidFill>
                <a:schemeClr val="dk1"/>
              </a:solidFill>
              <a:latin typeface="Proxima Nova"/>
              <a:ea typeface="Proxima Nova"/>
              <a:cs typeface="Proxima Nova"/>
              <a:sym typeface="Proxima Nova"/>
            </a:endParaRPr>
          </a:p>
          <a:p>
            <a:endParaRPr sz="3200">
              <a:solidFill>
                <a:schemeClr val="dk1"/>
              </a:solidFill>
              <a:latin typeface="Proxima Nova"/>
              <a:ea typeface="Proxima Nova"/>
              <a:cs typeface="Proxima Nova"/>
              <a:sym typeface="Proxima Nova"/>
            </a:endParaRPr>
          </a:p>
          <a:p>
            <a:endParaRPr sz="3200"/>
          </a:p>
          <a:p>
            <a:endParaRPr sz="3200"/>
          </a:p>
        </p:txBody>
      </p:sp>
    </p:spTree>
    <p:extLst>
      <p:ext uri="{BB962C8B-B14F-4D97-AF65-F5344CB8AC3E}">
        <p14:creationId xmlns:p14="http://schemas.microsoft.com/office/powerpoint/2010/main" val="370463610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608"/>
        <p:cNvGrpSpPr/>
        <p:nvPr/>
      </p:nvGrpSpPr>
      <p:grpSpPr>
        <a:xfrm>
          <a:off x="0" y="0"/>
          <a:ext cx="0" cy="0"/>
          <a:chOff x="0" y="0"/>
          <a:chExt cx="0" cy="0"/>
        </a:xfrm>
      </p:grpSpPr>
      <p:sp>
        <p:nvSpPr>
          <p:cNvPr id="609" name="Google Shape;609;p71"/>
          <p:cNvSpPr/>
          <p:nvPr/>
        </p:nvSpPr>
        <p:spPr>
          <a:xfrm>
            <a:off x="1171567" y="2949271"/>
            <a:ext cx="4864000" cy="835200"/>
          </a:xfrm>
          <a:prstGeom prst="rect">
            <a:avLst/>
          </a:prstGeom>
          <a:solidFill>
            <a:srgbClr val="93C47D"/>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US" sz="3200">
                <a:latin typeface="Proxima Nova"/>
                <a:ea typeface="Proxima Nova"/>
                <a:cs typeface="Proxima Nova"/>
                <a:sym typeface="Proxima Nova"/>
              </a:rPr>
              <a:t>Agent</a:t>
            </a:r>
            <a:endParaRPr sz="3200">
              <a:latin typeface="Proxima Nova"/>
              <a:ea typeface="Proxima Nova"/>
              <a:cs typeface="Proxima Nova"/>
              <a:sym typeface="Proxima Nova"/>
            </a:endParaRPr>
          </a:p>
        </p:txBody>
      </p:sp>
      <p:sp>
        <p:nvSpPr>
          <p:cNvPr id="610" name="Google Shape;610;p71"/>
          <p:cNvSpPr/>
          <p:nvPr/>
        </p:nvSpPr>
        <p:spPr>
          <a:xfrm>
            <a:off x="1171567" y="3825072"/>
            <a:ext cx="4864000" cy="835200"/>
          </a:xfrm>
          <a:prstGeom prst="rect">
            <a:avLst/>
          </a:prstGeom>
          <a:solidFill>
            <a:srgbClr val="39A539"/>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US" sz="3200">
                <a:latin typeface="Proxima Nova"/>
                <a:ea typeface="Proxima Nova"/>
                <a:cs typeface="Proxima Nova"/>
                <a:sym typeface="Proxima Nova"/>
              </a:rPr>
              <a:t>Indy-SDK</a:t>
            </a:r>
            <a:endParaRPr sz="3200">
              <a:latin typeface="Proxima Nova"/>
              <a:ea typeface="Proxima Nova"/>
              <a:cs typeface="Proxima Nova"/>
              <a:sym typeface="Proxima Nova"/>
            </a:endParaRPr>
          </a:p>
        </p:txBody>
      </p:sp>
      <p:sp>
        <p:nvSpPr>
          <p:cNvPr id="611" name="Google Shape;611;p71"/>
          <p:cNvSpPr/>
          <p:nvPr/>
        </p:nvSpPr>
        <p:spPr>
          <a:xfrm>
            <a:off x="6156433" y="2949271"/>
            <a:ext cx="4864000" cy="835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US" sz="3200">
                <a:latin typeface="Proxima Nova"/>
                <a:ea typeface="Proxima Nova"/>
                <a:cs typeface="Proxima Nova"/>
                <a:sym typeface="Proxima Nova"/>
              </a:rPr>
              <a:t>Node</a:t>
            </a:r>
            <a:endParaRPr sz="3200">
              <a:latin typeface="Proxima Nova"/>
              <a:ea typeface="Proxima Nova"/>
              <a:cs typeface="Proxima Nova"/>
              <a:sym typeface="Proxima Nova"/>
            </a:endParaRPr>
          </a:p>
        </p:txBody>
      </p:sp>
      <p:sp>
        <p:nvSpPr>
          <p:cNvPr id="612" name="Google Shape;612;p71"/>
          <p:cNvSpPr/>
          <p:nvPr/>
        </p:nvSpPr>
        <p:spPr>
          <a:xfrm>
            <a:off x="1171567" y="4700873"/>
            <a:ext cx="9848800" cy="835200"/>
          </a:xfrm>
          <a:prstGeom prst="rect">
            <a:avLst/>
          </a:prstGeom>
          <a:solidFill>
            <a:srgbClr val="8E7CC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US" sz="3200">
                <a:latin typeface="Proxima Nova"/>
                <a:ea typeface="Proxima Nova"/>
                <a:cs typeface="Proxima Nova"/>
                <a:sym typeface="Proxima Nova"/>
              </a:rPr>
              <a:t>Crypto</a:t>
            </a:r>
            <a:endParaRPr sz="3200">
              <a:latin typeface="Proxima Nova"/>
              <a:ea typeface="Proxima Nova"/>
              <a:cs typeface="Proxima Nova"/>
              <a:sym typeface="Proxima Nova"/>
            </a:endParaRPr>
          </a:p>
        </p:txBody>
      </p:sp>
      <p:sp>
        <p:nvSpPr>
          <p:cNvPr id="613" name="Google Shape;613;p71"/>
          <p:cNvSpPr/>
          <p:nvPr/>
        </p:nvSpPr>
        <p:spPr>
          <a:xfrm>
            <a:off x="6156433" y="3825072"/>
            <a:ext cx="4864000" cy="835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US" sz="3200">
                <a:latin typeface="Proxima Nova"/>
                <a:ea typeface="Proxima Nova"/>
                <a:cs typeface="Proxima Nova"/>
                <a:sym typeface="Proxima Nova"/>
              </a:rPr>
              <a:t>Plenum consensus</a:t>
            </a:r>
            <a:endParaRPr sz="3200">
              <a:latin typeface="Proxima Nova"/>
              <a:ea typeface="Proxima Nova"/>
              <a:cs typeface="Proxima Nova"/>
              <a:sym typeface="Proxima Nova"/>
            </a:endParaRPr>
          </a:p>
        </p:txBody>
      </p:sp>
      <p:sp>
        <p:nvSpPr>
          <p:cNvPr id="614" name="Google Shape;614;p71"/>
          <p:cNvSpPr/>
          <p:nvPr/>
        </p:nvSpPr>
        <p:spPr>
          <a:xfrm>
            <a:off x="1171967" y="2073469"/>
            <a:ext cx="4864000" cy="835200"/>
          </a:xfrm>
          <a:prstGeom prst="rect">
            <a:avLst/>
          </a:prstGeom>
          <a:solidFill>
            <a:srgbClr val="FFE599"/>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US" sz="3200">
                <a:latin typeface="Proxima Nova"/>
                <a:ea typeface="Proxima Nova"/>
                <a:cs typeface="Proxima Nova"/>
                <a:sym typeface="Proxima Nova"/>
              </a:rPr>
              <a:t>Identity extensions</a:t>
            </a:r>
            <a:endParaRPr sz="3200">
              <a:latin typeface="Proxima Nova"/>
              <a:ea typeface="Proxima Nova"/>
              <a:cs typeface="Proxima Nova"/>
              <a:sym typeface="Proxima Nova"/>
            </a:endParaRPr>
          </a:p>
        </p:txBody>
      </p:sp>
      <p:sp>
        <p:nvSpPr>
          <p:cNvPr id="615" name="Google Shape;615;p71"/>
          <p:cNvSpPr txBox="1"/>
          <p:nvPr/>
        </p:nvSpPr>
        <p:spPr>
          <a:xfrm>
            <a:off x="942867" y="769467"/>
            <a:ext cx="10152800" cy="780400"/>
          </a:xfrm>
          <a:prstGeom prst="rect">
            <a:avLst/>
          </a:prstGeom>
          <a:noFill/>
          <a:ln>
            <a:noFill/>
          </a:ln>
        </p:spPr>
        <p:txBody>
          <a:bodyPr spcFirstLastPara="1" wrap="square" lIns="121900" tIns="121900" rIns="121900" bIns="121900" anchor="t" anchorCtr="0">
            <a:noAutofit/>
          </a:bodyPr>
          <a:lstStyle/>
          <a:p>
            <a:pPr>
              <a:buClr>
                <a:schemeClr val="dk1"/>
              </a:buClr>
              <a:buSzPts val="1100"/>
            </a:pPr>
            <a:r>
              <a:rPr lang="en-US" sz="3733" b="1">
                <a:solidFill>
                  <a:srgbClr val="414042"/>
                </a:solidFill>
                <a:latin typeface="Proxima Nova"/>
                <a:ea typeface="Proxima Nova"/>
                <a:cs typeface="Proxima Nova"/>
                <a:sym typeface="Proxima Nova"/>
              </a:rPr>
              <a:t>Connecting the Architecture Pieces</a:t>
            </a:r>
            <a:endParaRPr sz="3733" b="1">
              <a:solidFill>
                <a:srgbClr val="414042"/>
              </a:solidFill>
              <a:latin typeface="Proxima Nova"/>
              <a:ea typeface="Proxima Nova"/>
              <a:cs typeface="Proxima Nova"/>
              <a:sym typeface="Proxima Nova"/>
            </a:endParaRPr>
          </a:p>
        </p:txBody>
      </p:sp>
    </p:spTree>
    <p:extLst>
      <p:ext uri="{BB962C8B-B14F-4D97-AF65-F5344CB8AC3E}">
        <p14:creationId xmlns:p14="http://schemas.microsoft.com/office/powerpoint/2010/main" val="40301043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9D9D6BF1-DFF2-4526-9D13-BF339D8C41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10" name="Freeform 6">
              <a:extLst>
                <a:ext uri="{FF2B5EF4-FFF2-40B4-BE49-F238E27FC236}">
                  <a16:creationId xmlns:a16="http://schemas.microsoft.com/office/drawing/2014/main" id="{A54D4DB6-FB18-4CAE-8905-E0053C9256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1" name="Freeform 6">
              <a:extLst>
                <a:ext uri="{FF2B5EF4-FFF2-40B4-BE49-F238E27FC236}">
                  <a16:creationId xmlns:a16="http://schemas.microsoft.com/office/drawing/2014/main" id="{1DBD6488-9429-4FFA-8AE8-C4022C39B0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
        <p:nvSpPr>
          <p:cNvPr id="13" name="Rectangle 12">
            <a:extLst>
              <a:ext uri="{FF2B5EF4-FFF2-40B4-BE49-F238E27FC236}">
                <a16:creationId xmlns:a16="http://schemas.microsoft.com/office/drawing/2014/main" id="{68818BDC-22DF-4B23-97C9-3170636A45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screen shot of a smart phone sitting on a table&#10;&#10;Description automatically generated">
            <a:extLst>
              <a:ext uri="{FF2B5EF4-FFF2-40B4-BE49-F238E27FC236}">
                <a16:creationId xmlns:a16="http://schemas.microsoft.com/office/drawing/2014/main" id="{5C28795C-4AC8-F247-972E-4AA0E8AE7F67}"/>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100000"/>
                    </a14:imgEffect>
                    <a14:imgEffect>
                      <a14:brightnessContrast bright="16000" contrast="19000"/>
                    </a14:imgEffect>
                  </a14:imgLayer>
                </a14:imgProps>
              </a:ext>
            </a:extLst>
          </a:blip>
          <a:srcRect l="2471"/>
          <a:stretch/>
        </p:blipFill>
        <p:spPr>
          <a:xfrm>
            <a:off x="0" y="-320905"/>
            <a:ext cx="4966232" cy="6857990"/>
          </a:xfrm>
          <a:prstGeom prst="rect">
            <a:avLst/>
          </a:prstGeom>
        </p:spPr>
      </p:pic>
      <p:sp>
        <p:nvSpPr>
          <p:cNvPr id="15" name="Freeform 6">
            <a:extLst>
              <a:ext uri="{FF2B5EF4-FFF2-40B4-BE49-F238E27FC236}">
                <a16:creationId xmlns:a16="http://schemas.microsoft.com/office/drawing/2014/main" id="{8776F0F0-F360-4680-8914-892D1E570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5412340"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sp>
        <p:nvSpPr>
          <p:cNvPr id="2" name="Title 1">
            <a:extLst>
              <a:ext uri="{FF2B5EF4-FFF2-40B4-BE49-F238E27FC236}">
                <a16:creationId xmlns:a16="http://schemas.microsoft.com/office/drawing/2014/main" id="{A601C382-706D-A242-AA2B-7EE1CAC8271C}"/>
              </a:ext>
            </a:extLst>
          </p:cNvPr>
          <p:cNvSpPr>
            <a:spLocks noGrp="1"/>
          </p:cNvSpPr>
          <p:nvPr>
            <p:ph type="title"/>
          </p:nvPr>
        </p:nvSpPr>
        <p:spPr>
          <a:xfrm>
            <a:off x="6138004" y="1480930"/>
            <a:ext cx="5607908" cy="3254321"/>
          </a:xfrm>
        </p:spPr>
        <p:txBody>
          <a:bodyPr vert="horz" lIns="91440" tIns="45720" rIns="91440" bIns="45720" rtlCol="0" anchor="b">
            <a:normAutofit/>
          </a:bodyPr>
          <a:lstStyle/>
          <a:p>
            <a:r>
              <a:rPr lang="en-US" sz="7000" cap="all" dirty="0"/>
              <a:t>Blockchain Wallet</a:t>
            </a:r>
          </a:p>
        </p:txBody>
      </p:sp>
    </p:spTree>
    <p:extLst>
      <p:ext uri="{BB962C8B-B14F-4D97-AF65-F5344CB8AC3E}">
        <p14:creationId xmlns:p14="http://schemas.microsoft.com/office/powerpoint/2010/main" val="4062105767"/>
      </p:ext>
    </p:extLst>
  </p:cSld>
  <p:clrMapOvr>
    <a:overrideClrMapping bg1="dk1" tx1="lt1" bg2="dk2" tx2="lt2" accent1="accent1" accent2="accent2" accent3="accent3" accent4="accent4" accent5="accent5" accent6="accent6" hlink="hlink" folHlink="folHlink"/>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619"/>
        <p:cNvGrpSpPr/>
        <p:nvPr/>
      </p:nvGrpSpPr>
      <p:grpSpPr>
        <a:xfrm>
          <a:off x="0" y="0"/>
          <a:ext cx="0" cy="0"/>
          <a:chOff x="0" y="0"/>
          <a:chExt cx="0" cy="0"/>
        </a:xfrm>
      </p:grpSpPr>
      <p:sp>
        <p:nvSpPr>
          <p:cNvPr id="620" name="Google Shape;620;p72"/>
          <p:cNvSpPr txBox="1"/>
          <p:nvPr/>
        </p:nvSpPr>
        <p:spPr>
          <a:xfrm>
            <a:off x="942867" y="769467"/>
            <a:ext cx="10152800" cy="780400"/>
          </a:xfrm>
          <a:prstGeom prst="rect">
            <a:avLst/>
          </a:prstGeom>
          <a:noFill/>
          <a:ln>
            <a:noFill/>
          </a:ln>
        </p:spPr>
        <p:txBody>
          <a:bodyPr spcFirstLastPara="1" wrap="square" lIns="121900" tIns="121900" rIns="121900" bIns="121900" anchor="t" anchorCtr="0">
            <a:noAutofit/>
          </a:bodyPr>
          <a:lstStyle/>
          <a:p>
            <a:pPr>
              <a:buClr>
                <a:srgbClr val="000000"/>
              </a:buClr>
              <a:buSzPts val="2800"/>
            </a:pPr>
            <a:r>
              <a:rPr lang="en-US" sz="3733" b="1">
                <a:solidFill>
                  <a:srgbClr val="414042"/>
                </a:solidFill>
                <a:latin typeface="Proxima Nova"/>
                <a:ea typeface="Proxima Nova"/>
                <a:cs typeface="Proxima Nova"/>
                <a:sym typeface="Proxima Nova"/>
              </a:rPr>
              <a:t>Agenda</a:t>
            </a:r>
            <a:endParaRPr sz="3733" b="1">
              <a:solidFill>
                <a:srgbClr val="414042"/>
              </a:solidFill>
              <a:latin typeface="Proxima Nova"/>
              <a:ea typeface="Proxima Nova"/>
              <a:cs typeface="Proxima Nova"/>
              <a:sym typeface="Proxima Nova"/>
            </a:endParaRPr>
          </a:p>
        </p:txBody>
      </p:sp>
      <p:sp>
        <p:nvSpPr>
          <p:cNvPr id="621" name="Google Shape;621;p72"/>
          <p:cNvSpPr txBox="1"/>
          <p:nvPr/>
        </p:nvSpPr>
        <p:spPr>
          <a:xfrm>
            <a:off x="1003281" y="3433300"/>
            <a:ext cx="2439200" cy="1606800"/>
          </a:xfrm>
          <a:prstGeom prst="rect">
            <a:avLst/>
          </a:prstGeom>
          <a:noFill/>
          <a:ln>
            <a:noFill/>
          </a:ln>
        </p:spPr>
        <p:txBody>
          <a:bodyPr spcFirstLastPara="1" wrap="square" lIns="121900" tIns="121900" rIns="121900" bIns="121900" anchor="t" anchorCtr="0">
            <a:noAutofit/>
          </a:bodyPr>
          <a:lstStyle/>
          <a:p>
            <a:pPr marL="25399" algn="ctr"/>
            <a:r>
              <a:rPr lang="en-US" sz="2400">
                <a:latin typeface="Proxima Nova"/>
                <a:ea typeface="Proxima Nova"/>
                <a:cs typeface="Proxima Nova"/>
                <a:sym typeface="Proxima Nova"/>
              </a:rPr>
              <a:t>The Linux Foundation and Hyperledger</a:t>
            </a:r>
            <a:endParaRPr sz="2400">
              <a:highlight>
                <a:srgbClr val="000000"/>
              </a:highlight>
            </a:endParaRPr>
          </a:p>
        </p:txBody>
      </p:sp>
      <p:pic>
        <p:nvPicPr>
          <p:cNvPr id="622" name="Google Shape;622;p72"/>
          <p:cNvPicPr preferRelativeResize="0"/>
          <p:nvPr/>
        </p:nvPicPr>
        <p:blipFill rotWithShape="1">
          <a:blip r:embed="rId3">
            <a:alphaModFix/>
          </a:blip>
          <a:srcRect l="99" r="109"/>
          <a:stretch/>
        </p:blipFill>
        <p:spPr>
          <a:xfrm>
            <a:off x="1703513" y="2501274"/>
            <a:ext cx="932033" cy="932033"/>
          </a:xfrm>
          <a:prstGeom prst="rect">
            <a:avLst/>
          </a:prstGeom>
          <a:noFill/>
          <a:ln>
            <a:noFill/>
          </a:ln>
        </p:spPr>
      </p:pic>
      <p:sp>
        <p:nvSpPr>
          <p:cNvPr id="623" name="Google Shape;623;p72"/>
          <p:cNvSpPr txBox="1"/>
          <p:nvPr/>
        </p:nvSpPr>
        <p:spPr>
          <a:xfrm>
            <a:off x="3549815" y="3433300"/>
            <a:ext cx="2439200" cy="1606800"/>
          </a:xfrm>
          <a:prstGeom prst="rect">
            <a:avLst/>
          </a:prstGeom>
          <a:noFill/>
          <a:ln>
            <a:noFill/>
          </a:ln>
        </p:spPr>
        <p:txBody>
          <a:bodyPr spcFirstLastPara="1" wrap="square" lIns="121900" tIns="121900" rIns="121900" bIns="121900" anchor="t" anchorCtr="0">
            <a:noAutofit/>
          </a:bodyPr>
          <a:lstStyle/>
          <a:p>
            <a:pPr algn="ctr">
              <a:buSzPts val="1100"/>
            </a:pPr>
            <a:r>
              <a:rPr lang="en-US" sz="2400">
                <a:solidFill>
                  <a:schemeClr val="dk1"/>
                </a:solidFill>
                <a:latin typeface="Proxima Nova"/>
                <a:ea typeface="Proxima Nova"/>
                <a:cs typeface="Proxima Nova"/>
                <a:sym typeface="Proxima Nova"/>
              </a:rPr>
              <a:t>Decentralized Identity Concepts</a:t>
            </a:r>
            <a:endParaRPr sz="2400">
              <a:latin typeface="Proxima Nova"/>
              <a:ea typeface="Proxima Nova"/>
              <a:cs typeface="Proxima Nova"/>
              <a:sym typeface="Proxima Nova"/>
            </a:endParaRPr>
          </a:p>
        </p:txBody>
      </p:sp>
      <p:sp>
        <p:nvSpPr>
          <p:cNvPr id="624" name="Google Shape;624;p72"/>
          <p:cNvSpPr txBox="1"/>
          <p:nvPr/>
        </p:nvSpPr>
        <p:spPr>
          <a:xfrm>
            <a:off x="6098132" y="3433300"/>
            <a:ext cx="2439200" cy="1606800"/>
          </a:xfrm>
          <a:prstGeom prst="rect">
            <a:avLst/>
          </a:prstGeom>
          <a:noFill/>
          <a:ln>
            <a:noFill/>
          </a:ln>
        </p:spPr>
        <p:txBody>
          <a:bodyPr spcFirstLastPara="1" wrap="square" lIns="121900" tIns="121900" rIns="121900" bIns="121900" anchor="t" anchorCtr="0">
            <a:noAutofit/>
          </a:bodyPr>
          <a:lstStyle/>
          <a:p>
            <a:pPr marL="25399" algn="ctr">
              <a:buClr>
                <a:schemeClr val="dk1"/>
              </a:buClr>
            </a:pPr>
            <a:r>
              <a:rPr lang="en-US" sz="2400" b="1">
                <a:solidFill>
                  <a:srgbClr val="7AC62A"/>
                </a:solidFill>
                <a:latin typeface="Proxima Nova"/>
                <a:ea typeface="Proxima Nova"/>
                <a:cs typeface="Proxima Nova"/>
                <a:sym typeface="Proxima Nova"/>
              </a:rPr>
              <a:t>Demo Use Case</a:t>
            </a:r>
            <a:endParaRPr sz="2400">
              <a:solidFill>
                <a:srgbClr val="404146"/>
              </a:solidFill>
            </a:endParaRPr>
          </a:p>
        </p:txBody>
      </p:sp>
      <p:sp>
        <p:nvSpPr>
          <p:cNvPr id="625" name="Google Shape;625;p72"/>
          <p:cNvSpPr txBox="1"/>
          <p:nvPr/>
        </p:nvSpPr>
        <p:spPr>
          <a:xfrm>
            <a:off x="8646465" y="3433300"/>
            <a:ext cx="2439200" cy="1606800"/>
          </a:xfrm>
          <a:prstGeom prst="rect">
            <a:avLst/>
          </a:prstGeom>
          <a:noFill/>
          <a:ln>
            <a:noFill/>
          </a:ln>
        </p:spPr>
        <p:txBody>
          <a:bodyPr spcFirstLastPara="1" wrap="square" lIns="121900" tIns="121900" rIns="121900" bIns="121900" anchor="t" anchorCtr="0">
            <a:noAutofit/>
          </a:bodyPr>
          <a:lstStyle/>
          <a:p>
            <a:pPr marL="25399" algn="ctr">
              <a:buClr>
                <a:schemeClr val="dk1"/>
              </a:buClr>
            </a:pPr>
            <a:r>
              <a:rPr lang="en-US" sz="2400">
                <a:latin typeface="Proxima Nova"/>
                <a:ea typeface="Proxima Nova"/>
                <a:cs typeface="Proxima Nova"/>
                <a:sym typeface="Proxima Nova"/>
              </a:rPr>
              <a:t>Hyperledger Indy and How to Get Involved</a:t>
            </a:r>
            <a:endParaRPr sz="2400">
              <a:latin typeface="Proxima Nova"/>
              <a:ea typeface="Proxima Nova"/>
              <a:cs typeface="Proxima Nova"/>
              <a:sym typeface="Proxima Nova"/>
            </a:endParaRPr>
          </a:p>
        </p:txBody>
      </p:sp>
      <p:pic>
        <p:nvPicPr>
          <p:cNvPr id="626" name="Google Shape;626;p72"/>
          <p:cNvPicPr preferRelativeResize="0"/>
          <p:nvPr/>
        </p:nvPicPr>
        <p:blipFill rotWithShape="1">
          <a:blip r:embed="rId4">
            <a:alphaModFix/>
          </a:blip>
          <a:srcRect/>
          <a:stretch/>
        </p:blipFill>
        <p:spPr>
          <a:xfrm>
            <a:off x="4304296" y="2501274"/>
            <a:ext cx="932033" cy="932033"/>
          </a:xfrm>
          <a:prstGeom prst="rect">
            <a:avLst/>
          </a:prstGeom>
          <a:noFill/>
          <a:ln>
            <a:noFill/>
          </a:ln>
        </p:spPr>
      </p:pic>
      <p:pic>
        <p:nvPicPr>
          <p:cNvPr id="627" name="Google Shape;627;p72"/>
          <p:cNvPicPr preferRelativeResize="0"/>
          <p:nvPr/>
        </p:nvPicPr>
        <p:blipFill rotWithShape="1">
          <a:blip r:embed="rId5">
            <a:alphaModFix/>
          </a:blip>
          <a:srcRect/>
          <a:stretch/>
        </p:blipFill>
        <p:spPr>
          <a:xfrm>
            <a:off x="6851713" y="2501274"/>
            <a:ext cx="932033" cy="932033"/>
          </a:xfrm>
          <a:prstGeom prst="rect">
            <a:avLst/>
          </a:prstGeom>
          <a:noFill/>
          <a:ln>
            <a:noFill/>
          </a:ln>
        </p:spPr>
      </p:pic>
      <p:pic>
        <p:nvPicPr>
          <p:cNvPr id="628" name="Google Shape;628;p72"/>
          <p:cNvPicPr preferRelativeResize="0"/>
          <p:nvPr/>
        </p:nvPicPr>
        <p:blipFill rotWithShape="1">
          <a:blip r:embed="rId6">
            <a:alphaModFix/>
          </a:blip>
          <a:srcRect l="99" r="109"/>
          <a:stretch/>
        </p:blipFill>
        <p:spPr>
          <a:xfrm>
            <a:off x="9399146" y="2501274"/>
            <a:ext cx="932033" cy="932033"/>
          </a:xfrm>
          <a:prstGeom prst="rect">
            <a:avLst/>
          </a:prstGeom>
          <a:noFill/>
          <a:ln>
            <a:noFill/>
          </a:ln>
        </p:spPr>
      </p:pic>
    </p:spTree>
    <p:extLst>
      <p:ext uri="{BB962C8B-B14F-4D97-AF65-F5344CB8AC3E}">
        <p14:creationId xmlns:p14="http://schemas.microsoft.com/office/powerpoint/2010/main" val="227781313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632"/>
        <p:cNvGrpSpPr/>
        <p:nvPr/>
      </p:nvGrpSpPr>
      <p:grpSpPr>
        <a:xfrm>
          <a:off x="0" y="0"/>
          <a:ext cx="0" cy="0"/>
          <a:chOff x="0" y="0"/>
          <a:chExt cx="0" cy="0"/>
        </a:xfrm>
      </p:grpSpPr>
      <p:pic>
        <p:nvPicPr>
          <p:cNvPr id="633" name="Google Shape;633;p73"/>
          <p:cNvPicPr preferRelativeResize="0"/>
          <p:nvPr/>
        </p:nvPicPr>
        <p:blipFill>
          <a:blip r:embed="rId3">
            <a:alphaModFix/>
          </a:blip>
          <a:stretch>
            <a:fillRect/>
          </a:stretch>
        </p:blipFill>
        <p:spPr>
          <a:xfrm>
            <a:off x="3927816" y="1060458"/>
            <a:ext cx="4336368" cy="1280119"/>
          </a:xfrm>
          <a:prstGeom prst="rect">
            <a:avLst/>
          </a:prstGeom>
          <a:noFill/>
          <a:ln>
            <a:noFill/>
          </a:ln>
        </p:spPr>
      </p:pic>
      <p:pic>
        <p:nvPicPr>
          <p:cNvPr id="634" name="Google Shape;634;p73"/>
          <p:cNvPicPr preferRelativeResize="0"/>
          <p:nvPr/>
        </p:nvPicPr>
        <p:blipFill rotWithShape="1">
          <a:blip r:embed="rId4">
            <a:alphaModFix/>
          </a:blip>
          <a:srcRect t="11195" b="-545"/>
          <a:stretch/>
        </p:blipFill>
        <p:spPr>
          <a:xfrm>
            <a:off x="4760634" y="-1093133"/>
            <a:ext cx="2670733" cy="2066801"/>
          </a:xfrm>
          <a:prstGeom prst="rect">
            <a:avLst/>
          </a:prstGeom>
          <a:noFill/>
          <a:ln>
            <a:noFill/>
          </a:ln>
        </p:spPr>
      </p:pic>
      <p:sp>
        <p:nvSpPr>
          <p:cNvPr id="635" name="Google Shape;635;p73"/>
          <p:cNvSpPr txBox="1"/>
          <p:nvPr/>
        </p:nvSpPr>
        <p:spPr>
          <a:xfrm>
            <a:off x="2155800" y="2427367"/>
            <a:ext cx="7880400" cy="3782400"/>
          </a:xfrm>
          <a:prstGeom prst="rect">
            <a:avLst/>
          </a:prstGeom>
          <a:noFill/>
          <a:ln>
            <a:noFill/>
          </a:ln>
        </p:spPr>
        <p:txBody>
          <a:bodyPr spcFirstLastPara="1" wrap="square" lIns="121900" tIns="121900" rIns="121900" bIns="121900" anchor="t" anchorCtr="0">
            <a:noAutofit/>
          </a:bodyPr>
          <a:lstStyle/>
          <a:p>
            <a:pPr algn="ctr"/>
            <a:r>
              <a:rPr lang="en-US" sz="3200">
                <a:solidFill>
                  <a:srgbClr val="414042"/>
                </a:solidFill>
                <a:latin typeface="Proxima Nova"/>
                <a:ea typeface="Proxima Nova"/>
                <a:cs typeface="Proxima Nova"/>
                <a:sym typeface="Proxima Nova"/>
              </a:rPr>
              <a:t>Tools, libraries, and reusable components for providing digital identities rooted on blockchains or other distributed ledgers so that they are interoperable across administrative domains, applications, and any other silo.</a:t>
            </a:r>
            <a:endParaRPr sz="3200">
              <a:solidFill>
                <a:srgbClr val="414042"/>
              </a:solidFill>
              <a:latin typeface="Proxima Nova"/>
              <a:ea typeface="Proxima Nova"/>
              <a:cs typeface="Proxima Nova"/>
              <a:sym typeface="Proxima Nova"/>
            </a:endParaRPr>
          </a:p>
        </p:txBody>
      </p:sp>
    </p:spTree>
    <p:extLst>
      <p:ext uri="{BB962C8B-B14F-4D97-AF65-F5344CB8AC3E}">
        <p14:creationId xmlns:p14="http://schemas.microsoft.com/office/powerpoint/2010/main" val="242211750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639"/>
        <p:cNvGrpSpPr/>
        <p:nvPr/>
      </p:nvGrpSpPr>
      <p:grpSpPr>
        <a:xfrm>
          <a:off x="0" y="0"/>
          <a:ext cx="0" cy="0"/>
          <a:chOff x="0" y="0"/>
          <a:chExt cx="0" cy="0"/>
        </a:xfrm>
      </p:grpSpPr>
      <p:sp>
        <p:nvSpPr>
          <p:cNvPr id="640" name="Google Shape;640;p74"/>
          <p:cNvSpPr txBox="1"/>
          <p:nvPr/>
        </p:nvSpPr>
        <p:spPr>
          <a:xfrm>
            <a:off x="942867" y="769467"/>
            <a:ext cx="10152800" cy="780400"/>
          </a:xfrm>
          <a:prstGeom prst="rect">
            <a:avLst/>
          </a:prstGeom>
          <a:noFill/>
          <a:ln>
            <a:noFill/>
          </a:ln>
        </p:spPr>
        <p:txBody>
          <a:bodyPr spcFirstLastPara="1" wrap="square" lIns="121900" tIns="121900" rIns="121900" bIns="121900" anchor="t" anchorCtr="0">
            <a:noAutofit/>
          </a:bodyPr>
          <a:lstStyle/>
          <a:p>
            <a:pPr>
              <a:buClr>
                <a:schemeClr val="dk1"/>
              </a:buClr>
              <a:buSzPts val="1100"/>
            </a:pPr>
            <a:r>
              <a:rPr lang="en-US" sz="3733" b="1">
                <a:solidFill>
                  <a:srgbClr val="414042"/>
                </a:solidFill>
                <a:latin typeface="Proxima Nova"/>
                <a:ea typeface="Proxima Nova"/>
                <a:cs typeface="Proxima Nova"/>
                <a:sym typeface="Proxima Nova"/>
              </a:rPr>
              <a:t>Collaboration Tools</a:t>
            </a:r>
            <a:endParaRPr sz="3733" b="1">
              <a:solidFill>
                <a:srgbClr val="414042"/>
              </a:solidFill>
              <a:latin typeface="Proxima Nova"/>
              <a:ea typeface="Proxima Nova"/>
              <a:cs typeface="Proxima Nova"/>
              <a:sym typeface="Proxima Nova"/>
            </a:endParaRPr>
          </a:p>
        </p:txBody>
      </p:sp>
      <p:pic>
        <p:nvPicPr>
          <p:cNvPr id="641" name="Google Shape;641;p74"/>
          <p:cNvPicPr preferRelativeResize="0"/>
          <p:nvPr/>
        </p:nvPicPr>
        <p:blipFill rotWithShape="1">
          <a:blip r:embed="rId3">
            <a:alphaModFix/>
          </a:blip>
          <a:srcRect t="2226" b="35049"/>
          <a:stretch/>
        </p:blipFill>
        <p:spPr>
          <a:xfrm>
            <a:off x="0" y="1549867"/>
            <a:ext cx="12192000" cy="4301568"/>
          </a:xfrm>
          <a:prstGeom prst="rect">
            <a:avLst/>
          </a:prstGeom>
          <a:noFill/>
          <a:ln>
            <a:noFill/>
          </a:ln>
        </p:spPr>
      </p:pic>
      <p:sp>
        <p:nvSpPr>
          <p:cNvPr id="642" name="Google Shape;642;p74"/>
          <p:cNvSpPr txBox="1"/>
          <p:nvPr/>
        </p:nvSpPr>
        <p:spPr>
          <a:xfrm>
            <a:off x="698900" y="2556400"/>
            <a:ext cx="3152400" cy="2481600"/>
          </a:xfrm>
          <a:prstGeom prst="rect">
            <a:avLst/>
          </a:prstGeom>
          <a:noFill/>
          <a:ln>
            <a:noFill/>
          </a:ln>
        </p:spPr>
        <p:txBody>
          <a:bodyPr spcFirstLastPara="1" wrap="square" lIns="121900" tIns="121900" rIns="121900" bIns="121900" anchor="t" anchorCtr="0">
            <a:noAutofit/>
          </a:bodyPr>
          <a:lstStyle/>
          <a:p>
            <a:pPr algn="ctr">
              <a:buClr>
                <a:schemeClr val="dk1"/>
              </a:buClr>
              <a:buSzPts val="1100"/>
            </a:pPr>
            <a:r>
              <a:rPr lang="en-US" sz="1467" b="1">
                <a:solidFill>
                  <a:srgbClr val="FFFFFF"/>
                </a:solidFill>
                <a:latin typeface="Proxima Nova"/>
                <a:ea typeface="Proxima Nova"/>
                <a:cs typeface="Proxima Nova"/>
                <a:sym typeface="Proxima Nova"/>
              </a:rPr>
              <a:t>Account</a:t>
            </a:r>
            <a:endParaRPr sz="1467" b="1">
              <a:solidFill>
                <a:srgbClr val="FFFFFF"/>
              </a:solidFill>
              <a:latin typeface="Proxima Nova"/>
              <a:ea typeface="Proxima Nova"/>
              <a:cs typeface="Proxima Nova"/>
              <a:sym typeface="Proxima Nova"/>
            </a:endParaRPr>
          </a:p>
          <a:p>
            <a:pPr algn="ctr"/>
            <a:r>
              <a:rPr lang="en-US" sz="1467">
                <a:solidFill>
                  <a:srgbClr val="FFFFFF"/>
                </a:solidFill>
                <a:latin typeface="Proxima Nova"/>
                <a:ea typeface="Proxima Nova"/>
                <a:cs typeface="Proxima Nova"/>
                <a:sym typeface="Proxima Nova"/>
              </a:rPr>
              <a:t>Sign up for a Linux Foundation account</a:t>
            </a:r>
            <a:endParaRPr sz="1467">
              <a:solidFill>
                <a:srgbClr val="FFFFFF"/>
              </a:solidFill>
              <a:latin typeface="Proxima Nova"/>
              <a:ea typeface="Proxima Nova"/>
              <a:cs typeface="Proxima Nova"/>
              <a:sym typeface="Proxima Nova"/>
            </a:endParaRPr>
          </a:p>
        </p:txBody>
      </p:sp>
      <p:sp>
        <p:nvSpPr>
          <p:cNvPr id="643" name="Google Shape;643;p74">
            <a:hlinkClick r:id="rId4"/>
          </p:cNvPr>
          <p:cNvSpPr txBox="1"/>
          <p:nvPr/>
        </p:nvSpPr>
        <p:spPr>
          <a:xfrm>
            <a:off x="8371000" y="2556400"/>
            <a:ext cx="2840800" cy="2481600"/>
          </a:xfrm>
          <a:prstGeom prst="rect">
            <a:avLst/>
          </a:prstGeom>
          <a:noFill/>
          <a:ln>
            <a:noFill/>
          </a:ln>
        </p:spPr>
        <p:txBody>
          <a:bodyPr spcFirstLastPara="1" wrap="square" lIns="121900" tIns="121900" rIns="121900" bIns="121900" anchor="t" anchorCtr="0">
            <a:noAutofit/>
          </a:bodyPr>
          <a:lstStyle/>
          <a:p>
            <a:pPr algn="ctr">
              <a:buClr>
                <a:schemeClr val="dk1"/>
              </a:buClr>
              <a:buSzPts val="1100"/>
            </a:pPr>
            <a:r>
              <a:rPr lang="en-US" sz="1467" b="1">
                <a:solidFill>
                  <a:srgbClr val="FFFFFF"/>
                </a:solidFill>
                <a:latin typeface="Proxima Nova"/>
                <a:ea typeface="Proxima Nova"/>
                <a:cs typeface="Proxima Nova"/>
                <a:sym typeface="Proxima Nova"/>
              </a:rPr>
              <a:t>Mailing Lists</a:t>
            </a:r>
            <a:endParaRPr sz="1467" b="1">
              <a:solidFill>
                <a:srgbClr val="FFFFFF"/>
              </a:solidFill>
              <a:latin typeface="Proxima Nova"/>
              <a:ea typeface="Proxima Nova"/>
              <a:cs typeface="Proxima Nova"/>
              <a:sym typeface="Proxima Nova"/>
            </a:endParaRPr>
          </a:p>
          <a:p>
            <a:pPr algn="ctr"/>
            <a:r>
              <a:rPr lang="en-US" sz="1467">
                <a:solidFill>
                  <a:srgbClr val="FFFFFF"/>
                </a:solidFill>
                <a:latin typeface="Proxima Nova"/>
                <a:ea typeface="Proxima Nova"/>
                <a:cs typeface="Proxima Nova"/>
                <a:sym typeface="Proxima Nova"/>
              </a:rPr>
              <a:t>Participate on the Hyperledger Mailing Lists</a:t>
            </a:r>
            <a:endParaRPr sz="1467">
              <a:solidFill>
                <a:srgbClr val="FFFFFF"/>
              </a:solidFill>
              <a:latin typeface="Proxima Nova"/>
              <a:ea typeface="Proxima Nova"/>
              <a:cs typeface="Proxima Nova"/>
              <a:sym typeface="Proxima Nova"/>
            </a:endParaRPr>
          </a:p>
        </p:txBody>
      </p:sp>
      <p:pic>
        <p:nvPicPr>
          <p:cNvPr id="644" name="Google Shape;644;p74">
            <a:hlinkClick r:id="rId5"/>
          </p:cNvPr>
          <p:cNvPicPr preferRelativeResize="0"/>
          <p:nvPr/>
        </p:nvPicPr>
        <p:blipFill rotWithShape="1">
          <a:blip r:embed="rId6">
            <a:alphaModFix/>
          </a:blip>
          <a:srcRect/>
          <a:stretch/>
        </p:blipFill>
        <p:spPr>
          <a:xfrm>
            <a:off x="9414837" y="1802634"/>
            <a:ext cx="753764" cy="753780"/>
          </a:xfrm>
          <a:prstGeom prst="rect">
            <a:avLst/>
          </a:prstGeom>
          <a:noFill/>
          <a:ln>
            <a:noFill/>
          </a:ln>
        </p:spPr>
      </p:pic>
      <p:pic>
        <p:nvPicPr>
          <p:cNvPr id="645" name="Google Shape;645;p74">
            <a:hlinkClick r:id="rId7"/>
          </p:cNvPr>
          <p:cNvPicPr preferRelativeResize="0"/>
          <p:nvPr/>
        </p:nvPicPr>
        <p:blipFill rotWithShape="1">
          <a:blip r:embed="rId8">
            <a:alphaModFix/>
          </a:blip>
          <a:srcRect t="159" b="169"/>
          <a:stretch/>
        </p:blipFill>
        <p:spPr>
          <a:xfrm>
            <a:off x="1896961" y="1802633"/>
            <a:ext cx="756260" cy="753779"/>
          </a:xfrm>
          <a:prstGeom prst="rect">
            <a:avLst/>
          </a:prstGeom>
          <a:noFill/>
          <a:ln>
            <a:noFill/>
          </a:ln>
        </p:spPr>
      </p:pic>
      <p:sp>
        <p:nvSpPr>
          <p:cNvPr id="646" name="Google Shape;646;p74"/>
          <p:cNvSpPr txBox="1"/>
          <p:nvPr/>
        </p:nvSpPr>
        <p:spPr>
          <a:xfrm>
            <a:off x="698900" y="4873767"/>
            <a:ext cx="3152400" cy="2481600"/>
          </a:xfrm>
          <a:prstGeom prst="rect">
            <a:avLst/>
          </a:prstGeom>
          <a:noFill/>
          <a:ln>
            <a:noFill/>
          </a:ln>
        </p:spPr>
        <p:txBody>
          <a:bodyPr spcFirstLastPara="1" wrap="square" lIns="121900" tIns="121900" rIns="121900" bIns="121900" anchor="t" anchorCtr="0">
            <a:noAutofit/>
          </a:bodyPr>
          <a:lstStyle/>
          <a:p>
            <a:pPr algn="ctr"/>
            <a:r>
              <a:rPr lang="en-US" sz="1467" b="1">
                <a:solidFill>
                  <a:srgbClr val="FFFFFF"/>
                </a:solidFill>
                <a:latin typeface="Proxima Nova"/>
                <a:ea typeface="Proxima Nova"/>
                <a:cs typeface="Proxima Nova"/>
                <a:sym typeface="Proxima Nova"/>
              </a:rPr>
              <a:t>Github</a:t>
            </a:r>
            <a:endParaRPr sz="1467" b="1">
              <a:solidFill>
                <a:srgbClr val="FFFFFF"/>
              </a:solidFill>
              <a:latin typeface="Proxima Nova"/>
              <a:ea typeface="Proxima Nova"/>
              <a:cs typeface="Proxima Nova"/>
              <a:sym typeface="Proxima Nova"/>
            </a:endParaRPr>
          </a:p>
          <a:p>
            <a:pPr algn="ctr"/>
            <a:r>
              <a:rPr lang="en-US" sz="1467">
                <a:solidFill>
                  <a:srgbClr val="FFFFFF"/>
                </a:solidFill>
                <a:latin typeface="Proxima Nova"/>
                <a:ea typeface="Proxima Nova"/>
                <a:cs typeface="Proxima Nova"/>
                <a:sym typeface="Proxima Nova"/>
              </a:rPr>
              <a:t>Check out our code repositories</a:t>
            </a:r>
            <a:endParaRPr sz="1467">
              <a:solidFill>
                <a:srgbClr val="FFFFFF"/>
              </a:solidFill>
              <a:latin typeface="Proxima Nova"/>
              <a:ea typeface="Proxima Nova"/>
              <a:cs typeface="Proxima Nova"/>
              <a:sym typeface="Proxima Nova"/>
            </a:endParaRPr>
          </a:p>
        </p:txBody>
      </p:sp>
      <p:sp>
        <p:nvSpPr>
          <p:cNvPr id="647" name="Google Shape;647;p74">
            <a:hlinkClick r:id="rId4"/>
          </p:cNvPr>
          <p:cNvSpPr txBox="1"/>
          <p:nvPr/>
        </p:nvSpPr>
        <p:spPr>
          <a:xfrm>
            <a:off x="8371000" y="4873767"/>
            <a:ext cx="2840800" cy="2481600"/>
          </a:xfrm>
          <a:prstGeom prst="rect">
            <a:avLst/>
          </a:prstGeom>
          <a:noFill/>
          <a:ln>
            <a:noFill/>
          </a:ln>
        </p:spPr>
        <p:txBody>
          <a:bodyPr spcFirstLastPara="1" wrap="square" lIns="121900" tIns="121900" rIns="121900" bIns="121900" anchor="t" anchorCtr="0">
            <a:noAutofit/>
          </a:bodyPr>
          <a:lstStyle/>
          <a:p>
            <a:pPr algn="ctr"/>
            <a:r>
              <a:rPr lang="en-US" sz="1467" b="1">
                <a:solidFill>
                  <a:srgbClr val="FFFFFF"/>
                </a:solidFill>
                <a:latin typeface="Proxima Nova"/>
                <a:ea typeface="Proxima Nova"/>
                <a:cs typeface="Proxima Nova"/>
                <a:sym typeface="Proxima Nova"/>
              </a:rPr>
              <a:t>Bug Reporting</a:t>
            </a:r>
            <a:endParaRPr sz="1467" b="1">
              <a:solidFill>
                <a:srgbClr val="FFFFFF"/>
              </a:solidFill>
              <a:latin typeface="Proxima Nova"/>
              <a:ea typeface="Proxima Nova"/>
              <a:cs typeface="Proxima Nova"/>
              <a:sym typeface="Proxima Nova"/>
            </a:endParaRPr>
          </a:p>
          <a:p>
            <a:pPr algn="ctr"/>
            <a:r>
              <a:rPr lang="en-US" sz="1467">
                <a:solidFill>
                  <a:srgbClr val="FFFFFF"/>
                </a:solidFill>
                <a:latin typeface="Proxima Nova"/>
                <a:ea typeface="Proxima Nova"/>
                <a:cs typeface="Proxima Nova"/>
                <a:sym typeface="Proxima Nova"/>
              </a:rPr>
              <a:t>Search for open bugs, or report a new one, in our bug database</a:t>
            </a:r>
            <a:endParaRPr sz="1467">
              <a:solidFill>
                <a:srgbClr val="FFFFFF"/>
              </a:solidFill>
              <a:latin typeface="Proxima Nova"/>
              <a:ea typeface="Proxima Nova"/>
              <a:cs typeface="Proxima Nova"/>
              <a:sym typeface="Proxima Nova"/>
            </a:endParaRPr>
          </a:p>
        </p:txBody>
      </p:sp>
      <p:pic>
        <p:nvPicPr>
          <p:cNvPr id="648" name="Google Shape;648;p74">
            <a:hlinkClick r:id="rId9"/>
          </p:cNvPr>
          <p:cNvPicPr preferRelativeResize="0"/>
          <p:nvPr/>
        </p:nvPicPr>
        <p:blipFill rotWithShape="1">
          <a:blip r:embed="rId10">
            <a:alphaModFix/>
          </a:blip>
          <a:srcRect/>
          <a:stretch/>
        </p:blipFill>
        <p:spPr>
          <a:xfrm>
            <a:off x="9414837" y="4119987"/>
            <a:ext cx="753764" cy="753780"/>
          </a:xfrm>
          <a:prstGeom prst="rect">
            <a:avLst/>
          </a:prstGeom>
          <a:noFill/>
          <a:ln>
            <a:noFill/>
          </a:ln>
        </p:spPr>
      </p:pic>
      <p:sp>
        <p:nvSpPr>
          <p:cNvPr id="649" name="Google Shape;649;p74"/>
          <p:cNvSpPr txBox="1"/>
          <p:nvPr/>
        </p:nvSpPr>
        <p:spPr>
          <a:xfrm>
            <a:off x="4558351" y="2556400"/>
            <a:ext cx="3018000" cy="2481600"/>
          </a:xfrm>
          <a:prstGeom prst="rect">
            <a:avLst/>
          </a:prstGeom>
          <a:noFill/>
          <a:ln>
            <a:noFill/>
          </a:ln>
        </p:spPr>
        <p:txBody>
          <a:bodyPr spcFirstLastPara="1" wrap="square" lIns="121900" tIns="121900" rIns="121900" bIns="121900" anchor="t" anchorCtr="0">
            <a:noAutofit/>
          </a:bodyPr>
          <a:lstStyle/>
          <a:p>
            <a:pPr algn="ctr">
              <a:buClr>
                <a:schemeClr val="dk1"/>
              </a:buClr>
              <a:buSzPts val="1100"/>
            </a:pPr>
            <a:r>
              <a:rPr lang="en-US" sz="1467" b="1">
                <a:solidFill>
                  <a:srgbClr val="FFFFFF"/>
                </a:solidFill>
                <a:latin typeface="Proxima Nova"/>
                <a:ea typeface="Proxima Nova"/>
                <a:cs typeface="Proxima Nova"/>
                <a:sym typeface="Proxima Nova"/>
              </a:rPr>
              <a:t>Chat</a:t>
            </a:r>
            <a:endParaRPr sz="1467" b="1">
              <a:solidFill>
                <a:srgbClr val="FFFFFF"/>
              </a:solidFill>
              <a:latin typeface="Proxima Nova"/>
              <a:ea typeface="Proxima Nova"/>
              <a:cs typeface="Proxima Nova"/>
              <a:sym typeface="Proxima Nova"/>
            </a:endParaRPr>
          </a:p>
          <a:p>
            <a:pPr algn="ctr"/>
            <a:r>
              <a:rPr lang="en-US" sz="1467">
                <a:solidFill>
                  <a:srgbClr val="FFFFFF"/>
                </a:solidFill>
                <a:latin typeface="Proxima Nova"/>
                <a:ea typeface="Proxima Nova"/>
                <a:cs typeface="Proxima Nova"/>
                <a:sym typeface="Proxima Nova"/>
              </a:rPr>
              <a:t>Join the discussion on chat</a:t>
            </a:r>
            <a:endParaRPr sz="1467">
              <a:solidFill>
                <a:srgbClr val="FFFFFF"/>
              </a:solidFill>
              <a:latin typeface="Proxima Nova"/>
              <a:ea typeface="Proxima Nova"/>
              <a:cs typeface="Proxima Nova"/>
              <a:sym typeface="Proxima Nova"/>
            </a:endParaRPr>
          </a:p>
        </p:txBody>
      </p:sp>
      <p:pic>
        <p:nvPicPr>
          <p:cNvPr id="650" name="Google Shape;650;p74">
            <a:hlinkClick r:id="rId11"/>
          </p:cNvPr>
          <p:cNvPicPr preferRelativeResize="0"/>
          <p:nvPr/>
        </p:nvPicPr>
        <p:blipFill rotWithShape="1">
          <a:blip r:embed="rId12">
            <a:alphaModFix/>
          </a:blip>
          <a:srcRect t="159" b="169"/>
          <a:stretch/>
        </p:blipFill>
        <p:spPr>
          <a:xfrm>
            <a:off x="5689225" y="1802633"/>
            <a:ext cx="756260" cy="753779"/>
          </a:xfrm>
          <a:prstGeom prst="rect">
            <a:avLst/>
          </a:prstGeom>
          <a:noFill/>
          <a:ln>
            <a:noFill/>
          </a:ln>
        </p:spPr>
      </p:pic>
      <p:sp>
        <p:nvSpPr>
          <p:cNvPr id="651" name="Google Shape;651;p74"/>
          <p:cNvSpPr txBox="1"/>
          <p:nvPr/>
        </p:nvSpPr>
        <p:spPr>
          <a:xfrm>
            <a:off x="4558351" y="4873767"/>
            <a:ext cx="3018000" cy="2481600"/>
          </a:xfrm>
          <a:prstGeom prst="rect">
            <a:avLst/>
          </a:prstGeom>
          <a:noFill/>
          <a:ln>
            <a:noFill/>
          </a:ln>
        </p:spPr>
        <p:txBody>
          <a:bodyPr spcFirstLastPara="1" wrap="square" lIns="121900" tIns="121900" rIns="121900" bIns="121900" anchor="t" anchorCtr="0">
            <a:noAutofit/>
          </a:bodyPr>
          <a:lstStyle/>
          <a:p>
            <a:pPr algn="ctr"/>
            <a:r>
              <a:rPr lang="en-US" sz="1467" b="1">
                <a:solidFill>
                  <a:srgbClr val="FFFFFF"/>
                </a:solidFill>
                <a:latin typeface="Proxima Nova"/>
                <a:ea typeface="Proxima Nova"/>
                <a:cs typeface="Proxima Nova"/>
                <a:sym typeface="Proxima Nova"/>
              </a:rPr>
              <a:t>Wiki</a:t>
            </a:r>
            <a:endParaRPr sz="1467" b="1">
              <a:solidFill>
                <a:srgbClr val="FFFFFF"/>
              </a:solidFill>
              <a:latin typeface="Proxima Nova"/>
              <a:ea typeface="Proxima Nova"/>
              <a:cs typeface="Proxima Nova"/>
              <a:sym typeface="Proxima Nova"/>
            </a:endParaRPr>
          </a:p>
          <a:p>
            <a:pPr algn="ctr"/>
            <a:r>
              <a:rPr lang="en-US" sz="1467">
                <a:solidFill>
                  <a:srgbClr val="FFFFFF"/>
                </a:solidFill>
                <a:latin typeface="Proxima Nova"/>
                <a:ea typeface="Proxima Nova"/>
                <a:cs typeface="Proxima Nova"/>
                <a:sym typeface="Proxima Nova"/>
              </a:rPr>
              <a:t>Get the latest development updates from the wiki</a:t>
            </a:r>
            <a:endParaRPr sz="1467">
              <a:solidFill>
                <a:srgbClr val="FFFFFF"/>
              </a:solidFill>
              <a:latin typeface="Proxima Nova"/>
              <a:ea typeface="Proxima Nova"/>
              <a:cs typeface="Proxima Nova"/>
              <a:sym typeface="Proxima Nova"/>
            </a:endParaRPr>
          </a:p>
        </p:txBody>
      </p:sp>
      <p:pic>
        <p:nvPicPr>
          <p:cNvPr id="652" name="Google Shape;652;p74">
            <a:hlinkClick r:id="rId13"/>
          </p:cNvPr>
          <p:cNvPicPr preferRelativeResize="0"/>
          <p:nvPr/>
        </p:nvPicPr>
        <p:blipFill rotWithShape="1">
          <a:blip r:embed="rId14">
            <a:alphaModFix/>
          </a:blip>
          <a:srcRect t="159" b="169"/>
          <a:stretch/>
        </p:blipFill>
        <p:spPr>
          <a:xfrm>
            <a:off x="5689225" y="4119987"/>
            <a:ext cx="756260" cy="753779"/>
          </a:xfrm>
          <a:prstGeom prst="rect">
            <a:avLst/>
          </a:prstGeom>
          <a:noFill/>
          <a:ln>
            <a:noFill/>
          </a:ln>
        </p:spPr>
      </p:pic>
      <p:pic>
        <p:nvPicPr>
          <p:cNvPr id="653" name="Google Shape;653;p74">
            <a:hlinkClick r:id="rId15"/>
          </p:cNvPr>
          <p:cNvPicPr preferRelativeResize="0"/>
          <p:nvPr/>
        </p:nvPicPr>
        <p:blipFill rotWithShape="1">
          <a:blip r:embed="rId16">
            <a:alphaModFix/>
          </a:blip>
          <a:srcRect t="59" b="59"/>
          <a:stretch/>
        </p:blipFill>
        <p:spPr>
          <a:xfrm>
            <a:off x="1896967" y="4119987"/>
            <a:ext cx="756259" cy="753779"/>
          </a:xfrm>
          <a:prstGeom prst="rect">
            <a:avLst/>
          </a:prstGeom>
          <a:noFill/>
          <a:ln>
            <a:noFill/>
          </a:ln>
        </p:spPr>
      </p:pic>
      <p:cxnSp>
        <p:nvCxnSpPr>
          <p:cNvPr id="654" name="Google Shape;654;p74"/>
          <p:cNvCxnSpPr>
            <a:stCxn id="641" idx="1"/>
            <a:endCxn id="641" idx="3"/>
          </p:cNvCxnSpPr>
          <p:nvPr/>
        </p:nvCxnSpPr>
        <p:spPr>
          <a:xfrm>
            <a:off x="0" y="3700651"/>
            <a:ext cx="12192000" cy="0"/>
          </a:xfrm>
          <a:prstGeom prst="straightConnector1">
            <a:avLst/>
          </a:prstGeom>
          <a:noFill/>
          <a:ln w="38100" cap="flat" cmpd="sng">
            <a:solidFill>
              <a:srgbClr val="FFFFFF"/>
            </a:solidFill>
            <a:prstDash val="solid"/>
            <a:round/>
            <a:headEnd type="none" w="med" len="med"/>
            <a:tailEnd type="none" w="med" len="med"/>
          </a:ln>
        </p:spPr>
      </p:cxnSp>
      <p:cxnSp>
        <p:nvCxnSpPr>
          <p:cNvPr id="655" name="Google Shape;655;p74"/>
          <p:cNvCxnSpPr/>
          <p:nvPr/>
        </p:nvCxnSpPr>
        <p:spPr>
          <a:xfrm>
            <a:off x="4128333" y="1549867"/>
            <a:ext cx="0" cy="4268000"/>
          </a:xfrm>
          <a:prstGeom prst="straightConnector1">
            <a:avLst/>
          </a:prstGeom>
          <a:noFill/>
          <a:ln w="38100" cap="flat" cmpd="sng">
            <a:solidFill>
              <a:srgbClr val="FFFFFF"/>
            </a:solidFill>
            <a:prstDash val="solid"/>
            <a:round/>
            <a:headEnd type="none" w="med" len="med"/>
            <a:tailEnd type="none" w="med" len="med"/>
          </a:ln>
        </p:spPr>
      </p:cxnSp>
      <p:cxnSp>
        <p:nvCxnSpPr>
          <p:cNvPr id="656" name="Google Shape;656;p74"/>
          <p:cNvCxnSpPr/>
          <p:nvPr/>
        </p:nvCxnSpPr>
        <p:spPr>
          <a:xfrm>
            <a:off x="8034500" y="1549867"/>
            <a:ext cx="0" cy="4301600"/>
          </a:xfrm>
          <a:prstGeom prst="straightConnector1">
            <a:avLst/>
          </a:prstGeom>
          <a:noFill/>
          <a:ln w="38100" cap="flat" cmpd="sng">
            <a:solidFill>
              <a:srgbClr val="FFFFFF"/>
            </a:solidFill>
            <a:prstDash val="solid"/>
            <a:round/>
            <a:headEnd type="none" w="med" len="med"/>
            <a:tailEnd type="none" w="med" len="med"/>
          </a:ln>
        </p:spPr>
      </p:cxnSp>
    </p:spTree>
    <p:extLst>
      <p:ext uri="{BB962C8B-B14F-4D97-AF65-F5344CB8AC3E}">
        <p14:creationId xmlns:p14="http://schemas.microsoft.com/office/powerpoint/2010/main" val="86525757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660"/>
        <p:cNvGrpSpPr/>
        <p:nvPr/>
      </p:nvGrpSpPr>
      <p:grpSpPr>
        <a:xfrm>
          <a:off x="0" y="0"/>
          <a:ext cx="0" cy="0"/>
          <a:chOff x="0" y="0"/>
          <a:chExt cx="0" cy="0"/>
        </a:xfrm>
      </p:grpSpPr>
      <p:sp>
        <p:nvSpPr>
          <p:cNvPr id="661" name="Google Shape;661;p75"/>
          <p:cNvSpPr txBox="1"/>
          <p:nvPr/>
        </p:nvSpPr>
        <p:spPr>
          <a:xfrm>
            <a:off x="459084" y="2518733"/>
            <a:ext cx="2600000" cy="1391200"/>
          </a:xfrm>
          <a:prstGeom prst="rect">
            <a:avLst/>
          </a:prstGeom>
          <a:noFill/>
          <a:ln>
            <a:noFill/>
          </a:ln>
        </p:spPr>
        <p:txBody>
          <a:bodyPr spcFirstLastPara="1" wrap="square" lIns="121900" tIns="121900" rIns="121900" bIns="121900" anchor="t" anchorCtr="0">
            <a:noAutofit/>
          </a:bodyPr>
          <a:lstStyle/>
          <a:p>
            <a:pPr algn="ctr"/>
            <a:r>
              <a:rPr lang="en-US" sz="2400" b="1">
                <a:solidFill>
                  <a:srgbClr val="7AC62A"/>
                </a:solidFill>
                <a:latin typeface="Proxima Nova"/>
                <a:ea typeface="Proxima Nova"/>
                <a:cs typeface="Proxima Nova"/>
                <a:sym typeface="Proxima Nova"/>
              </a:rPr>
              <a:t>CONTRIBUTING</a:t>
            </a:r>
            <a:r>
              <a:rPr lang="en-US" sz="2400">
                <a:solidFill>
                  <a:srgbClr val="414042"/>
                </a:solidFill>
                <a:latin typeface="Proxima Nova"/>
                <a:ea typeface="Proxima Nova"/>
                <a:cs typeface="Proxima Nova"/>
                <a:sym typeface="Proxima Nova"/>
              </a:rPr>
              <a:t> </a:t>
            </a:r>
            <a:br>
              <a:rPr lang="en-US" sz="2400">
                <a:solidFill>
                  <a:srgbClr val="414042"/>
                </a:solidFill>
                <a:latin typeface="Proxima Nova"/>
                <a:ea typeface="Proxima Nova"/>
                <a:cs typeface="Proxima Nova"/>
                <a:sym typeface="Proxima Nova"/>
              </a:rPr>
            </a:br>
            <a:r>
              <a:rPr lang="en-US" sz="2400">
                <a:solidFill>
                  <a:srgbClr val="414042"/>
                </a:solidFill>
                <a:latin typeface="Proxima Nova"/>
                <a:ea typeface="Proxima Nova"/>
                <a:cs typeface="Proxima Nova"/>
                <a:sym typeface="Proxima Nova"/>
              </a:rPr>
              <a:t>guides</a:t>
            </a:r>
            <a:endParaRPr sz="2400">
              <a:solidFill>
                <a:srgbClr val="414042"/>
              </a:solidFill>
              <a:latin typeface="Proxima Nova"/>
              <a:ea typeface="Proxima Nova"/>
              <a:cs typeface="Proxima Nova"/>
              <a:sym typeface="Proxima Nova"/>
            </a:endParaRPr>
          </a:p>
        </p:txBody>
      </p:sp>
      <p:sp>
        <p:nvSpPr>
          <p:cNvPr id="662" name="Google Shape;662;p75"/>
          <p:cNvSpPr txBox="1"/>
          <p:nvPr/>
        </p:nvSpPr>
        <p:spPr>
          <a:xfrm>
            <a:off x="3312500" y="2518733"/>
            <a:ext cx="2514800" cy="1391200"/>
          </a:xfrm>
          <a:prstGeom prst="rect">
            <a:avLst/>
          </a:prstGeom>
          <a:noFill/>
          <a:ln>
            <a:noFill/>
          </a:ln>
        </p:spPr>
        <p:txBody>
          <a:bodyPr spcFirstLastPara="1" wrap="square" lIns="121900" tIns="121900" rIns="121900" bIns="121900" anchor="t" anchorCtr="0">
            <a:noAutofit/>
          </a:bodyPr>
          <a:lstStyle/>
          <a:p>
            <a:pPr algn="ctr"/>
            <a:r>
              <a:rPr lang="en-US" sz="2400">
                <a:solidFill>
                  <a:srgbClr val="414042"/>
                </a:solidFill>
                <a:latin typeface="Proxima Nova"/>
                <a:ea typeface="Proxima Nova"/>
                <a:cs typeface="Proxima Nova"/>
                <a:sym typeface="Proxima Nova"/>
              </a:rPr>
              <a:t>Get a copy of the </a:t>
            </a:r>
            <a:r>
              <a:rPr lang="en-US" sz="2400" b="1">
                <a:solidFill>
                  <a:srgbClr val="7AC62A"/>
                </a:solidFill>
                <a:latin typeface="Proxima Nova"/>
                <a:ea typeface="Proxima Nova"/>
                <a:cs typeface="Proxima Nova"/>
                <a:sym typeface="Proxima Nova"/>
              </a:rPr>
              <a:t>repository</a:t>
            </a:r>
            <a:endParaRPr sz="2400" b="1">
              <a:solidFill>
                <a:srgbClr val="7AC62A"/>
              </a:solidFill>
              <a:latin typeface="Proxima Nova"/>
              <a:ea typeface="Proxima Nova"/>
              <a:cs typeface="Proxima Nova"/>
              <a:sym typeface="Proxima Nova"/>
            </a:endParaRPr>
          </a:p>
        </p:txBody>
      </p:sp>
      <p:sp>
        <p:nvSpPr>
          <p:cNvPr id="663" name="Google Shape;663;p75"/>
          <p:cNvSpPr txBox="1"/>
          <p:nvPr/>
        </p:nvSpPr>
        <p:spPr>
          <a:xfrm>
            <a:off x="6139751" y="2518733"/>
            <a:ext cx="2514800" cy="1391200"/>
          </a:xfrm>
          <a:prstGeom prst="rect">
            <a:avLst/>
          </a:prstGeom>
          <a:noFill/>
          <a:ln>
            <a:noFill/>
          </a:ln>
        </p:spPr>
        <p:txBody>
          <a:bodyPr spcFirstLastPara="1" wrap="square" lIns="121900" tIns="121900" rIns="121900" bIns="121900" anchor="t" anchorCtr="0">
            <a:noAutofit/>
          </a:bodyPr>
          <a:lstStyle/>
          <a:p>
            <a:pPr algn="ctr"/>
            <a:r>
              <a:rPr lang="en-US" sz="2400">
                <a:solidFill>
                  <a:srgbClr val="414042"/>
                </a:solidFill>
                <a:latin typeface="Proxima Nova"/>
                <a:ea typeface="Proxima Nova"/>
                <a:cs typeface="Proxima Nova"/>
                <a:sym typeface="Proxima Nova"/>
              </a:rPr>
              <a:t>Find an </a:t>
            </a:r>
            <a:r>
              <a:rPr lang="en-US" sz="2400" b="1">
                <a:solidFill>
                  <a:srgbClr val="7AC62A"/>
                </a:solidFill>
                <a:latin typeface="Proxima Nova"/>
                <a:ea typeface="Proxima Nova"/>
                <a:cs typeface="Proxima Nova"/>
                <a:sym typeface="Proxima Nova"/>
              </a:rPr>
              <a:t>issue</a:t>
            </a:r>
            <a:r>
              <a:rPr lang="en-US" sz="2400">
                <a:solidFill>
                  <a:srgbClr val="414042"/>
                </a:solidFill>
                <a:latin typeface="Proxima Nova"/>
                <a:ea typeface="Proxima Nova"/>
                <a:cs typeface="Proxima Nova"/>
                <a:sym typeface="Proxima Nova"/>
              </a:rPr>
              <a:t> </a:t>
            </a:r>
            <a:br>
              <a:rPr lang="en-US" sz="2400">
                <a:solidFill>
                  <a:srgbClr val="414042"/>
                </a:solidFill>
                <a:latin typeface="Proxima Nova"/>
                <a:ea typeface="Proxima Nova"/>
                <a:cs typeface="Proxima Nova"/>
                <a:sym typeface="Proxima Nova"/>
              </a:rPr>
            </a:br>
            <a:r>
              <a:rPr lang="en-US" sz="2400">
                <a:solidFill>
                  <a:srgbClr val="414042"/>
                </a:solidFill>
                <a:latin typeface="Proxima Nova"/>
                <a:ea typeface="Proxima Nova"/>
                <a:cs typeface="Proxima Nova"/>
                <a:sym typeface="Proxima Nova"/>
              </a:rPr>
              <a:t>to work on</a:t>
            </a:r>
            <a:endParaRPr sz="2400">
              <a:solidFill>
                <a:srgbClr val="414042"/>
              </a:solidFill>
              <a:latin typeface="Proxima Nova"/>
              <a:ea typeface="Proxima Nova"/>
              <a:cs typeface="Proxima Nova"/>
              <a:sym typeface="Proxima Nova"/>
            </a:endParaRPr>
          </a:p>
        </p:txBody>
      </p:sp>
      <p:sp>
        <p:nvSpPr>
          <p:cNvPr id="664" name="Google Shape;664;p75"/>
          <p:cNvSpPr txBox="1"/>
          <p:nvPr/>
        </p:nvSpPr>
        <p:spPr>
          <a:xfrm>
            <a:off x="8967017" y="2518733"/>
            <a:ext cx="2514800" cy="1391200"/>
          </a:xfrm>
          <a:prstGeom prst="rect">
            <a:avLst/>
          </a:prstGeom>
          <a:noFill/>
          <a:ln>
            <a:noFill/>
          </a:ln>
        </p:spPr>
        <p:txBody>
          <a:bodyPr spcFirstLastPara="1" wrap="square" lIns="121900" tIns="121900" rIns="121900" bIns="121900" anchor="t" anchorCtr="0">
            <a:noAutofit/>
          </a:bodyPr>
          <a:lstStyle/>
          <a:p>
            <a:pPr algn="ctr"/>
            <a:r>
              <a:rPr lang="en-US" sz="2400">
                <a:solidFill>
                  <a:srgbClr val="414042"/>
                </a:solidFill>
                <a:latin typeface="Proxima Nova"/>
                <a:ea typeface="Proxima Nova"/>
                <a:cs typeface="Proxima Nova"/>
                <a:sym typeface="Proxima Nova"/>
              </a:rPr>
              <a:t>Make your </a:t>
            </a:r>
            <a:r>
              <a:rPr lang="en-US" sz="2400" b="1">
                <a:solidFill>
                  <a:srgbClr val="7AC62A"/>
                </a:solidFill>
                <a:latin typeface="Proxima Nova"/>
                <a:ea typeface="Proxima Nova"/>
                <a:cs typeface="Proxima Nova"/>
                <a:sym typeface="Proxima Nova"/>
              </a:rPr>
              <a:t>changes</a:t>
            </a:r>
            <a:endParaRPr sz="2400" b="1">
              <a:solidFill>
                <a:srgbClr val="7AC62A"/>
              </a:solidFill>
              <a:latin typeface="Proxima Nova"/>
              <a:ea typeface="Proxima Nova"/>
              <a:cs typeface="Proxima Nova"/>
              <a:sym typeface="Proxima Nova"/>
            </a:endParaRPr>
          </a:p>
        </p:txBody>
      </p:sp>
      <p:sp>
        <p:nvSpPr>
          <p:cNvPr id="665" name="Google Shape;665;p75"/>
          <p:cNvSpPr txBox="1"/>
          <p:nvPr/>
        </p:nvSpPr>
        <p:spPr>
          <a:xfrm>
            <a:off x="1880884" y="4649100"/>
            <a:ext cx="2600000" cy="1391200"/>
          </a:xfrm>
          <a:prstGeom prst="rect">
            <a:avLst/>
          </a:prstGeom>
          <a:noFill/>
          <a:ln>
            <a:noFill/>
          </a:ln>
        </p:spPr>
        <p:txBody>
          <a:bodyPr spcFirstLastPara="1" wrap="square" lIns="121900" tIns="121900" rIns="121900" bIns="121900" anchor="t" anchorCtr="0">
            <a:noAutofit/>
          </a:bodyPr>
          <a:lstStyle/>
          <a:p>
            <a:pPr algn="ctr"/>
            <a:r>
              <a:rPr lang="en-US" sz="2400">
                <a:solidFill>
                  <a:srgbClr val="414042"/>
                </a:solidFill>
                <a:latin typeface="Proxima Nova"/>
                <a:ea typeface="Proxima Nova"/>
                <a:cs typeface="Proxima Nova"/>
                <a:sym typeface="Proxima Nova"/>
              </a:rPr>
              <a:t>Create a </a:t>
            </a:r>
            <a:r>
              <a:rPr lang="en-US" sz="2400" b="1">
                <a:solidFill>
                  <a:srgbClr val="7AC62A"/>
                </a:solidFill>
                <a:latin typeface="Proxima Nova"/>
                <a:ea typeface="Proxima Nova"/>
                <a:cs typeface="Proxima Nova"/>
                <a:sym typeface="Proxima Nova"/>
              </a:rPr>
              <a:t>pull request</a:t>
            </a:r>
            <a:endParaRPr sz="2400" b="1">
              <a:solidFill>
                <a:srgbClr val="7AC62A"/>
              </a:solidFill>
              <a:latin typeface="Proxima Nova"/>
              <a:ea typeface="Proxima Nova"/>
              <a:cs typeface="Proxima Nova"/>
              <a:sym typeface="Proxima Nova"/>
            </a:endParaRPr>
          </a:p>
        </p:txBody>
      </p:sp>
      <p:sp>
        <p:nvSpPr>
          <p:cNvPr id="666" name="Google Shape;666;p75"/>
          <p:cNvSpPr txBox="1"/>
          <p:nvPr/>
        </p:nvSpPr>
        <p:spPr>
          <a:xfrm>
            <a:off x="4838584" y="4649100"/>
            <a:ext cx="2514800" cy="1391200"/>
          </a:xfrm>
          <a:prstGeom prst="rect">
            <a:avLst/>
          </a:prstGeom>
          <a:noFill/>
          <a:ln>
            <a:noFill/>
          </a:ln>
        </p:spPr>
        <p:txBody>
          <a:bodyPr spcFirstLastPara="1" wrap="square" lIns="121900" tIns="121900" rIns="121900" bIns="121900" anchor="t" anchorCtr="0">
            <a:noAutofit/>
          </a:bodyPr>
          <a:lstStyle/>
          <a:p>
            <a:pPr algn="ctr"/>
            <a:r>
              <a:rPr lang="en-US" sz="2400" b="1">
                <a:solidFill>
                  <a:srgbClr val="7AC62A"/>
                </a:solidFill>
                <a:latin typeface="Proxima Nova"/>
                <a:ea typeface="Proxima Nova"/>
                <a:cs typeface="Proxima Nova"/>
                <a:sym typeface="Proxima Nova"/>
              </a:rPr>
              <a:t>Expect</a:t>
            </a:r>
            <a:r>
              <a:rPr lang="en-US" sz="2400">
                <a:solidFill>
                  <a:srgbClr val="414042"/>
                </a:solidFill>
                <a:latin typeface="Proxima Nova"/>
                <a:ea typeface="Proxima Nova"/>
                <a:cs typeface="Proxima Nova"/>
                <a:sym typeface="Proxima Nova"/>
              </a:rPr>
              <a:t> comments</a:t>
            </a:r>
            <a:endParaRPr sz="2400">
              <a:solidFill>
                <a:srgbClr val="414042"/>
              </a:solidFill>
              <a:latin typeface="Proxima Nova"/>
              <a:ea typeface="Proxima Nova"/>
              <a:cs typeface="Proxima Nova"/>
              <a:sym typeface="Proxima Nova"/>
            </a:endParaRPr>
          </a:p>
        </p:txBody>
      </p:sp>
      <p:sp>
        <p:nvSpPr>
          <p:cNvPr id="667" name="Google Shape;667;p75"/>
          <p:cNvSpPr txBox="1"/>
          <p:nvPr/>
        </p:nvSpPr>
        <p:spPr>
          <a:xfrm>
            <a:off x="7711084" y="4649100"/>
            <a:ext cx="2514800" cy="1391200"/>
          </a:xfrm>
          <a:prstGeom prst="rect">
            <a:avLst/>
          </a:prstGeom>
          <a:noFill/>
          <a:ln>
            <a:noFill/>
          </a:ln>
        </p:spPr>
        <p:txBody>
          <a:bodyPr spcFirstLastPara="1" wrap="square" lIns="121900" tIns="121900" rIns="121900" bIns="121900" anchor="t" anchorCtr="0">
            <a:noAutofit/>
          </a:bodyPr>
          <a:lstStyle/>
          <a:p>
            <a:pPr algn="ctr"/>
            <a:r>
              <a:rPr lang="en-US" sz="2400" b="1">
                <a:solidFill>
                  <a:srgbClr val="7AC62A"/>
                </a:solidFill>
                <a:latin typeface="Proxima Nova"/>
                <a:ea typeface="Proxima Nova"/>
                <a:cs typeface="Proxima Nova"/>
                <a:sym typeface="Proxima Nova"/>
              </a:rPr>
              <a:t>Address</a:t>
            </a:r>
            <a:r>
              <a:rPr lang="en-US" sz="2400">
                <a:solidFill>
                  <a:srgbClr val="414042"/>
                </a:solidFill>
                <a:latin typeface="Proxima Nova"/>
                <a:ea typeface="Proxima Nova"/>
                <a:cs typeface="Proxima Nova"/>
                <a:sym typeface="Proxima Nova"/>
              </a:rPr>
              <a:t> comments</a:t>
            </a:r>
            <a:endParaRPr sz="2400">
              <a:solidFill>
                <a:srgbClr val="414042"/>
              </a:solidFill>
              <a:latin typeface="Proxima Nova"/>
              <a:ea typeface="Proxima Nova"/>
              <a:cs typeface="Proxima Nova"/>
              <a:sym typeface="Proxima Nova"/>
            </a:endParaRPr>
          </a:p>
        </p:txBody>
      </p:sp>
      <p:sp>
        <p:nvSpPr>
          <p:cNvPr id="668" name="Google Shape;668;p75"/>
          <p:cNvSpPr txBox="1"/>
          <p:nvPr/>
        </p:nvSpPr>
        <p:spPr>
          <a:xfrm>
            <a:off x="942867" y="769467"/>
            <a:ext cx="10055200" cy="780400"/>
          </a:xfrm>
          <a:prstGeom prst="rect">
            <a:avLst/>
          </a:prstGeom>
          <a:noFill/>
          <a:ln>
            <a:noFill/>
          </a:ln>
        </p:spPr>
        <p:txBody>
          <a:bodyPr spcFirstLastPara="1" wrap="square" lIns="121900" tIns="121900" rIns="121900" bIns="121900" anchor="t" anchorCtr="0">
            <a:noAutofit/>
          </a:bodyPr>
          <a:lstStyle/>
          <a:p>
            <a:r>
              <a:rPr lang="en-US" sz="3733" b="1">
                <a:solidFill>
                  <a:srgbClr val="414042"/>
                </a:solidFill>
                <a:latin typeface="Proxima Nova"/>
                <a:ea typeface="Proxima Nova"/>
                <a:cs typeface="Proxima Nova"/>
                <a:sym typeface="Proxima Nova"/>
              </a:rPr>
              <a:t>Contribute to Coding</a:t>
            </a:r>
            <a:endParaRPr sz="3733" b="1">
              <a:solidFill>
                <a:srgbClr val="414042"/>
              </a:solidFill>
              <a:latin typeface="Proxima Nova"/>
              <a:ea typeface="Proxima Nova"/>
              <a:cs typeface="Proxima Nova"/>
              <a:sym typeface="Proxima Nova"/>
            </a:endParaRPr>
          </a:p>
        </p:txBody>
      </p:sp>
      <p:pic>
        <p:nvPicPr>
          <p:cNvPr id="669" name="Google Shape;669;p75"/>
          <p:cNvPicPr preferRelativeResize="0"/>
          <p:nvPr/>
        </p:nvPicPr>
        <p:blipFill rotWithShape="1">
          <a:blip r:embed="rId3">
            <a:alphaModFix/>
          </a:blip>
          <a:srcRect t="159" b="169"/>
          <a:stretch/>
        </p:blipFill>
        <p:spPr>
          <a:xfrm>
            <a:off x="8479667" y="3717068"/>
            <a:ext cx="935101" cy="932033"/>
          </a:xfrm>
          <a:prstGeom prst="rect">
            <a:avLst/>
          </a:prstGeom>
          <a:noFill/>
          <a:ln>
            <a:noFill/>
          </a:ln>
        </p:spPr>
      </p:pic>
      <p:pic>
        <p:nvPicPr>
          <p:cNvPr id="670" name="Google Shape;670;p75"/>
          <p:cNvPicPr preferRelativeResize="0"/>
          <p:nvPr/>
        </p:nvPicPr>
        <p:blipFill rotWithShape="1">
          <a:blip r:embed="rId4">
            <a:alphaModFix/>
          </a:blip>
          <a:srcRect t="159" b="169"/>
          <a:stretch/>
        </p:blipFill>
        <p:spPr>
          <a:xfrm>
            <a:off x="4102351" y="1655834"/>
            <a:ext cx="935101" cy="932033"/>
          </a:xfrm>
          <a:prstGeom prst="rect">
            <a:avLst/>
          </a:prstGeom>
          <a:noFill/>
          <a:ln>
            <a:noFill/>
          </a:ln>
        </p:spPr>
      </p:pic>
      <p:pic>
        <p:nvPicPr>
          <p:cNvPr id="671" name="Google Shape;671;p75"/>
          <p:cNvPicPr preferRelativeResize="0"/>
          <p:nvPr/>
        </p:nvPicPr>
        <p:blipFill rotWithShape="1">
          <a:blip r:embed="rId5">
            <a:alphaModFix/>
          </a:blip>
          <a:srcRect t="159" b="169"/>
          <a:stretch/>
        </p:blipFill>
        <p:spPr>
          <a:xfrm>
            <a:off x="2692051" y="3717068"/>
            <a:ext cx="935101" cy="932033"/>
          </a:xfrm>
          <a:prstGeom prst="rect">
            <a:avLst/>
          </a:prstGeom>
          <a:noFill/>
          <a:ln>
            <a:noFill/>
          </a:ln>
        </p:spPr>
      </p:pic>
      <p:pic>
        <p:nvPicPr>
          <p:cNvPr id="672" name="Google Shape;672;p75"/>
          <p:cNvPicPr preferRelativeResize="0"/>
          <p:nvPr/>
        </p:nvPicPr>
        <p:blipFill rotWithShape="1">
          <a:blip r:embed="rId6">
            <a:alphaModFix/>
          </a:blip>
          <a:srcRect t="159" b="169"/>
          <a:stretch/>
        </p:blipFill>
        <p:spPr>
          <a:xfrm>
            <a:off x="6929600" y="1655834"/>
            <a:ext cx="935101" cy="932033"/>
          </a:xfrm>
          <a:prstGeom prst="rect">
            <a:avLst/>
          </a:prstGeom>
          <a:noFill/>
          <a:ln>
            <a:noFill/>
          </a:ln>
        </p:spPr>
      </p:pic>
      <p:pic>
        <p:nvPicPr>
          <p:cNvPr id="673" name="Google Shape;673;p75"/>
          <p:cNvPicPr preferRelativeResize="0"/>
          <p:nvPr/>
        </p:nvPicPr>
        <p:blipFill rotWithShape="1">
          <a:blip r:embed="rId7">
            <a:alphaModFix/>
          </a:blip>
          <a:srcRect/>
          <a:stretch/>
        </p:blipFill>
        <p:spPr>
          <a:xfrm>
            <a:off x="5629994" y="3717067"/>
            <a:ext cx="932015" cy="932036"/>
          </a:xfrm>
          <a:prstGeom prst="rect">
            <a:avLst/>
          </a:prstGeom>
          <a:noFill/>
          <a:ln>
            <a:noFill/>
          </a:ln>
        </p:spPr>
      </p:pic>
      <p:pic>
        <p:nvPicPr>
          <p:cNvPr id="674" name="Google Shape;674;p75"/>
          <p:cNvPicPr preferRelativeResize="0"/>
          <p:nvPr/>
        </p:nvPicPr>
        <p:blipFill rotWithShape="1">
          <a:blip r:embed="rId8">
            <a:alphaModFix/>
          </a:blip>
          <a:srcRect t="59" b="59"/>
          <a:stretch/>
        </p:blipFill>
        <p:spPr>
          <a:xfrm>
            <a:off x="1291534" y="1655834"/>
            <a:ext cx="935101" cy="932033"/>
          </a:xfrm>
          <a:prstGeom prst="rect">
            <a:avLst/>
          </a:prstGeom>
          <a:noFill/>
          <a:ln>
            <a:noFill/>
          </a:ln>
        </p:spPr>
      </p:pic>
      <p:pic>
        <p:nvPicPr>
          <p:cNvPr id="675" name="Google Shape;675;p75"/>
          <p:cNvPicPr preferRelativeResize="0"/>
          <p:nvPr/>
        </p:nvPicPr>
        <p:blipFill rotWithShape="1">
          <a:blip r:embed="rId9">
            <a:alphaModFix/>
          </a:blip>
          <a:srcRect t="159" b="169"/>
          <a:stretch/>
        </p:blipFill>
        <p:spPr>
          <a:xfrm>
            <a:off x="9756851" y="1655834"/>
            <a:ext cx="935101" cy="932033"/>
          </a:xfrm>
          <a:prstGeom prst="rect">
            <a:avLst/>
          </a:prstGeom>
          <a:noFill/>
          <a:ln>
            <a:noFill/>
          </a:ln>
        </p:spPr>
      </p:pic>
    </p:spTree>
    <p:extLst>
      <p:ext uri="{BB962C8B-B14F-4D97-AF65-F5344CB8AC3E}">
        <p14:creationId xmlns:p14="http://schemas.microsoft.com/office/powerpoint/2010/main" val="315883142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679"/>
        <p:cNvGrpSpPr/>
        <p:nvPr/>
      </p:nvGrpSpPr>
      <p:grpSpPr>
        <a:xfrm>
          <a:off x="0" y="0"/>
          <a:ext cx="0" cy="0"/>
          <a:chOff x="0" y="0"/>
          <a:chExt cx="0" cy="0"/>
        </a:xfrm>
      </p:grpSpPr>
      <p:sp>
        <p:nvSpPr>
          <p:cNvPr id="680" name="Google Shape;680;p76"/>
          <p:cNvSpPr txBox="1"/>
          <p:nvPr/>
        </p:nvSpPr>
        <p:spPr>
          <a:xfrm>
            <a:off x="2243200" y="2915367"/>
            <a:ext cx="7705600" cy="3231200"/>
          </a:xfrm>
          <a:prstGeom prst="rect">
            <a:avLst/>
          </a:prstGeom>
          <a:noFill/>
          <a:ln>
            <a:noFill/>
          </a:ln>
        </p:spPr>
        <p:txBody>
          <a:bodyPr spcFirstLastPara="1" wrap="square" lIns="121900" tIns="121900" rIns="121900" bIns="121900" anchor="t" anchorCtr="0">
            <a:noAutofit/>
          </a:bodyPr>
          <a:lstStyle/>
          <a:p>
            <a:pPr algn="ctr"/>
            <a:r>
              <a:rPr lang="en-US" sz="3733" b="1">
                <a:solidFill>
                  <a:srgbClr val="7AC62A"/>
                </a:solidFill>
                <a:latin typeface="Proxima Nova"/>
                <a:ea typeface="Proxima Nova"/>
                <a:cs typeface="Proxima Nova"/>
                <a:sym typeface="Proxima Nova"/>
              </a:rPr>
              <a:t>Wiki</a:t>
            </a:r>
            <a:endParaRPr sz="3733" b="1">
              <a:solidFill>
                <a:srgbClr val="7AC62A"/>
              </a:solidFill>
              <a:latin typeface="Proxima Nova"/>
              <a:ea typeface="Proxima Nova"/>
              <a:cs typeface="Proxima Nova"/>
              <a:sym typeface="Proxima Nova"/>
            </a:endParaRPr>
          </a:p>
          <a:p>
            <a:pPr algn="ctr"/>
            <a:r>
              <a:rPr lang="en-US" sz="3200">
                <a:solidFill>
                  <a:srgbClr val="414042"/>
                </a:solidFill>
                <a:latin typeface="Proxima Nova"/>
                <a:ea typeface="Proxima Nova"/>
                <a:cs typeface="Proxima Nova"/>
                <a:sym typeface="Proxima Nova"/>
              </a:rPr>
              <a:t>Pointers to documentation, source code, and other useful information about Hyperledger Indy</a:t>
            </a:r>
            <a:endParaRPr sz="3200">
              <a:solidFill>
                <a:srgbClr val="414042"/>
              </a:solidFill>
              <a:latin typeface="Proxima Nova"/>
              <a:ea typeface="Proxima Nova"/>
              <a:cs typeface="Proxima Nova"/>
              <a:sym typeface="Proxima Nova"/>
            </a:endParaRPr>
          </a:p>
          <a:p>
            <a:pPr algn="ctr"/>
            <a:r>
              <a:rPr lang="en-US" sz="3200" u="sng">
                <a:solidFill>
                  <a:schemeClr val="hlink"/>
                </a:solidFill>
                <a:latin typeface="Proxima Nova"/>
                <a:ea typeface="Proxima Nova"/>
                <a:cs typeface="Proxima Nova"/>
                <a:sym typeface="Proxima Nova"/>
                <a:hlinkClick r:id="rId3"/>
              </a:rPr>
              <a:t>https://wiki.hyperledger.org/projects/indy</a:t>
            </a:r>
            <a:endParaRPr sz="3200">
              <a:solidFill>
                <a:srgbClr val="414042"/>
              </a:solidFill>
              <a:latin typeface="Proxima Nova"/>
              <a:ea typeface="Proxima Nova"/>
              <a:cs typeface="Proxima Nova"/>
              <a:sym typeface="Proxima Nova"/>
            </a:endParaRPr>
          </a:p>
        </p:txBody>
      </p:sp>
      <p:pic>
        <p:nvPicPr>
          <p:cNvPr id="681" name="Google Shape;681;p76"/>
          <p:cNvPicPr preferRelativeResize="0"/>
          <p:nvPr/>
        </p:nvPicPr>
        <p:blipFill>
          <a:blip r:embed="rId4">
            <a:alphaModFix/>
          </a:blip>
          <a:stretch>
            <a:fillRect/>
          </a:stretch>
        </p:blipFill>
        <p:spPr>
          <a:xfrm>
            <a:off x="3927933" y="1718058"/>
            <a:ext cx="4336368" cy="1280119"/>
          </a:xfrm>
          <a:prstGeom prst="rect">
            <a:avLst/>
          </a:prstGeom>
          <a:noFill/>
          <a:ln>
            <a:noFill/>
          </a:ln>
        </p:spPr>
      </p:pic>
      <p:pic>
        <p:nvPicPr>
          <p:cNvPr id="682" name="Google Shape;682;p76"/>
          <p:cNvPicPr preferRelativeResize="0"/>
          <p:nvPr/>
        </p:nvPicPr>
        <p:blipFill rotWithShape="1">
          <a:blip r:embed="rId5">
            <a:alphaModFix/>
          </a:blip>
          <a:srcRect t="11195" b="-545"/>
          <a:stretch/>
        </p:blipFill>
        <p:spPr>
          <a:xfrm>
            <a:off x="5335550" y="-436166"/>
            <a:ext cx="1521132" cy="2066801"/>
          </a:xfrm>
          <a:prstGeom prst="rect">
            <a:avLst/>
          </a:prstGeom>
          <a:noFill/>
          <a:ln>
            <a:noFill/>
          </a:ln>
        </p:spPr>
      </p:pic>
    </p:spTree>
    <p:extLst>
      <p:ext uri="{BB962C8B-B14F-4D97-AF65-F5344CB8AC3E}">
        <p14:creationId xmlns:p14="http://schemas.microsoft.com/office/powerpoint/2010/main" val="374410927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686"/>
        <p:cNvGrpSpPr/>
        <p:nvPr/>
      </p:nvGrpSpPr>
      <p:grpSpPr>
        <a:xfrm>
          <a:off x="0" y="0"/>
          <a:ext cx="0" cy="0"/>
          <a:chOff x="0" y="0"/>
          <a:chExt cx="0" cy="0"/>
        </a:xfrm>
      </p:grpSpPr>
      <p:sp>
        <p:nvSpPr>
          <p:cNvPr id="687" name="Google Shape;687;p77"/>
          <p:cNvSpPr txBox="1"/>
          <p:nvPr/>
        </p:nvSpPr>
        <p:spPr>
          <a:xfrm>
            <a:off x="2243200" y="2915367"/>
            <a:ext cx="7705600" cy="3231200"/>
          </a:xfrm>
          <a:prstGeom prst="rect">
            <a:avLst/>
          </a:prstGeom>
          <a:noFill/>
          <a:ln>
            <a:noFill/>
          </a:ln>
        </p:spPr>
        <p:txBody>
          <a:bodyPr spcFirstLastPara="1" wrap="square" lIns="121900" tIns="121900" rIns="121900" bIns="121900" anchor="t" anchorCtr="0">
            <a:noAutofit/>
          </a:bodyPr>
          <a:lstStyle/>
          <a:p>
            <a:pPr algn="ctr"/>
            <a:r>
              <a:rPr lang="en-US" sz="3733" b="1">
                <a:solidFill>
                  <a:srgbClr val="7AC62A"/>
                </a:solidFill>
                <a:latin typeface="Proxima Nova"/>
                <a:ea typeface="Proxima Nova"/>
                <a:cs typeface="Proxima Nova"/>
                <a:sym typeface="Proxima Nova"/>
              </a:rPr>
              <a:t>General Working Group Call</a:t>
            </a:r>
            <a:endParaRPr sz="3733" b="1">
              <a:solidFill>
                <a:srgbClr val="7AC62A"/>
              </a:solidFill>
              <a:latin typeface="Proxima Nova"/>
              <a:ea typeface="Proxima Nova"/>
              <a:cs typeface="Proxima Nova"/>
              <a:sym typeface="Proxima Nova"/>
            </a:endParaRPr>
          </a:p>
          <a:p>
            <a:pPr algn="ctr"/>
            <a:r>
              <a:rPr lang="en-US" sz="3200">
                <a:solidFill>
                  <a:srgbClr val="414042"/>
                </a:solidFill>
                <a:latin typeface="Proxima Nova"/>
                <a:ea typeface="Proxima Nova"/>
                <a:cs typeface="Proxima Nova"/>
                <a:sym typeface="Proxima Nova"/>
              </a:rPr>
              <a:t>Development and architecture discussions </a:t>
            </a:r>
            <a:endParaRPr sz="3200">
              <a:solidFill>
                <a:srgbClr val="414042"/>
              </a:solidFill>
              <a:latin typeface="Proxima Nova"/>
              <a:ea typeface="Proxima Nova"/>
              <a:cs typeface="Proxima Nova"/>
              <a:sym typeface="Proxima Nova"/>
            </a:endParaRPr>
          </a:p>
          <a:p>
            <a:pPr algn="ctr"/>
            <a:r>
              <a:rPr lang="en-US" sz="3200">
                <a:solidFill>
                  <a:srgbClr val="414042"/>
                </a:solidFill>
                <a:latin typeface="Proxima Nova"/>
                <a:ea typeface="Proxima Nova"/>
                <a:cs typeface="Proxima Nova"/>
                <a:sym typeface="Proxima Nova"/>
              </a:rPr>
              <a:t>Thursday 8 AM PT, 11 AM ET, 5 PM CET</a:t>
            </a:r>
            <a:endParaRPr sz="3200">
              <a:solidFill>
                <a:srgbClr val="414042"/>
              </a:solidFill>
              <a:latin typeface="Proxima Nova"/>
              <a:ea typeface="Proxima Nova"/>
              <a:cs typeface="Proxima Nova"/>
              <a:sym typeface="Proxima Nova"/>
            </a:endParaRPr>
          </a:p>
          <a:p>
            <a:pPr algn="ctr"/>
            <a:r>
              <a:rPr lang="en-US" sz="3200" u="sng">
                <a:solidFill>
                  <a:schemeClr val="hlink"/>
                </a:solidFill>
                <a:latin typeface="Proxima Nova"/>
                <a:ea typeface="Proxima Nova"/>
                <a:cs typeface="Proxima Nova"/>
                <a:sym typeface="Proxima Nova"/>
                <a:hlinkClick r:id="rId3"/>
              </a:rPr>
              <a:t>https://zoom.us/j/hyperledger-community</a:t>
            </a:r>
            <a:endParaRPr sz="3200">
              <a:solidFill>
                <a:srgbClr val="414042"/>
              </a:solidFill>
              <a:latin typeface="Proxima Nova"/>
              <a:ea typeface="Proxima Nova"/>
              <a:cs typeface="Proxima Nova"/>
              <a:sym typeface="Proxima Nova"/>
            </a:endParaRPr>
          </a:p>
        </p:txBody>
      </p:sp>
      <p:pic>
        <p:nvPicPr>
          <p:cNvPr id="688" name="Google Shape;688;p77"/>
          <p:cNvPicPr preferRelativeResize="0"/>
          <p:nvPr/>
        </p:nvPicPr>
        <p:blipFill>
          <a:blip r:embed="rId4">
            <a:alphaModFix/>
          </a:blip>
          <a:stretch>
            <a:fillRect/>
          </a:stretch>
        </p:blipFill>
        <p:spPr>
          <a:xfrm>
            <a:off x="3927933" y="1718058"/>
            <a:ext cx="4336368" cy="1280119"/>
          </a:xfrm>
          <a:prstGeom prst="rect">
            <a:avLst/>
          </a:prstGeom>
          <a:noFill/>
          <a:ln>
            <a:noFill/>
          </a:ln>
        </p:spPr>
      </p:pic>
      <p:pic>
        <p:nvPicPr>
          <p:cNvPr id="689" name="Google Shape;689;p77"/>
          <p:cNvPicPr preferRelativeResize="0"/>
          <p:nvPr/>
        </p:nvPicPr>
        <p:blipFill rotWithShape="1">
          <a:blip r:embed="rId5">
            <a:alphaModFix/>
          </a:blip>
          <a:srcRect t="11195" b="-545"/>
          <a:stretch/>
        </p:blipFill>
        <p:spPr>
          <a:xfrm>
            <a:off x="5335550" y="-436166"/>
            <a:ext cx="1521132" cy="2066801"/>
          </a:xfrm>
          <a:prstGeom prst="rect">
            <a:avLst/>
          </a:prstGeom>
          <a:noFill/>
          <a:ln>
            <a:noFill/>
          </a:ln>
        </p:spPr>
      </p:pic>
    </p:spTree>
    <p:extLst>
      <p:ext uri="{BB962C8B-B14F-4D97-AF65-F5344CB8AC3E}">
        <p14:creationId xmlns:p14="http://schemas.microsoft.com/office/powerpoint/2010/main" val="156047830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693"/>
        <p:cNvGrpSpPr/>
        <p:nvPr/>
      </p:nvGrpSpPr>
      <p:grpSpPr>
        <a:xfrm>
          <a:off x="0" y="0"/>
          <a:ext cx="0" cy="0"/>
          <a:chOff x="0" y="0"/>
          <a:chExt cx="0" cy="0"/>
        </a:xfrm>
      </p:grpSpPr>
      <p:sp>
        <p:nvSpPr>
          <p:cNvPr id="694" name="Google Shape;694;p78"/>
          <p:cNvSpPr txBox="1"/>
          <p:nvPr/>
        </p:nvSpPr>
        <p:spPr>
          <a:xfrm>
            <a:off x="2243200" y="2915367"/>
            <a:ext cx="7705600" cy="3231200"/>
          </a:xfrm>
          <a:prstGeom prst="rect">
            <a:avLst/>
          </a:prstGeom>
          <a:noFill/>
          <a:ln>
            <a:noFill/>
          </a:ln>
        </p:spPr>
        <p:txBody>
          <a:bodyPr spcFirstLastPara="1" wrap="square" lIns="121900" tIns="121900" rIns="121900" bIns="121900" anchor="t" anchorCtr="0">
            <a:noAutofit/>
          </a:bodyPr>
          <a:lstStyle/>
          <a:p>
            <a:pPr algn="ctr"/>
            <a:r>
              <a:rPr lang="en-US" sz="3733" b="1">
                <a:solidFill>
                  <a:srgbClr val="7AC62A"/>
                </a:solidFill>
                <a:latin typeface="Proxima Nova"/>
                <a:ea typeface="Proxima Nova"/>
                <a:cs typeface="Proxima Nova"/>
                <a:sym typeface="Proxima Nova"/>
              </a:rPr>
              <a:t>Agents Working Group Call</a:t>
            </a:r>
            <a:endParaRPr sz="3733" b="1">
              <a:solidFill>
                <a:srgbClr val="7AC62A"/>
              </a:solidFill>
              <a:latin typeface="Proxima Nova"/>
              <a:ea typeface="Proxima Nova"/>
              <a:cs typeface="Proxima Nova"/>
              <a:sym typeface="Proxima Nova"/>
            </a:endParaRPr>
          </a:p>
          <a:p>
            <a:pPr algn="ctr"/>
            <a:r>
              <a:rPr lang="en-US" sz="3200">
                <a:solidFill>
                  <a:srgbClr val="414042"/>
                </a:solidFill>
                <a:latin typeface="Proxima Nova"/>
                <a:ea typeface="Proxima Nova"/>
                <a:cs typeface="Proxima Nova"/>
                <a:sym typeface="Proxima Nova"/>
              </a:rPr>
              <a:t>Indy Agent architecture discussions </a:t>
            </a:r>
            <a:endParaRPr sz="3200">
              <a:solidFill>
                <a:srgbClr val="414042"/>
              </a:solidFill>
              <a:latin typeface="Proxima Nova"/>
              <a:ea typeface="Proxima Nova"/>
              <a:cs typeface="Proxima Nova"/>
              <a:sym typeface="Proxima Nova"/>
            </a:endParaRPr>
          </a:p>
          <a:p>
            <a:pPr algn="ctr"/>
            <a:r>
              <a:rPr lang="en-US" sz="3200">
                <a:solidFill>
                  <a:srgbClr val="414042"/>
                </a:solidFill>
                <a:latin typeface="Proxima Nova"/>
                <a:ea typeface="Proxima Nova"/>
                <a:cs typeface="Proxima Nova"/>
                <a:sym typeface="Proxima Nova"/>
              </a:rPr>
              <a:t>Wednesday 12 PM PT, 3 PM ET, 9 PM CET</a:t>
            </a:r>
            <a:endParaRPr sz="3200">
              <a:solidFill>
                <a:srgbClr val="414042"/>
              </a:solidFill>
              <a:latin typeface="Proxima Nova"/>
              <a:ea typeface="Proxima Nova"/>
              <a:cs typeface="Proxima Nova"/>
              <a:sym typeface="Proxima Nova"/>
            </a:endParaRPr>
          </a:p>
          <a:p>
            <a:pPr algn="ctr"/>
            <a:r>
              <a:rPr lang="en-US" sz="3200" u="sng">
                <a:solidFill>
                  <a:schemeClr val="hlink"/>
                </a:solidFill>
                <a:latin typeface="Proxima Nova"/>
                <a:ea typeface="Proxima Nova"/>
                <a:cs typeface="Proxima Nova"/>
                <a:sym typeface="Proxima Nova"/>
                <a:hlinkClick r:id="rId3"/>
              </a:rPr>
              <a:t>https://zoom.us/j/856588081</a:t>
            </a:r>
            <a:endParaRPr sz="3200">
              <a:solidFill>
                <a:srgbClr val="414042"/>
              </a:solidFill>
              <a:latin typeface="Proxima Nova"/>
              <a:ea typeface="Proxima Nova"/>
              <a:cs typeface="Proxima Nova"/>
              <a:sym typeface="Proxima Nova"/>
            </a:endParaRPr>
          </a:p>
        </p:txBody>
      </p:sp>
      <p:pic>
        <p:nvPicPr>
          <p:cNvPr id="695" name="Google Shape;695;p78"/>
          <p:cNvPicPr preferRelativeResize="0"/>
          <p:nvPr/>
        </p:nvPicPr>
        <p:blipFill>
          <a:blip r:embed="rId4">
            <a:alphaModFix/>
          </a:blip>
          <a:stretch>
            <a:fillRect/>
          </a:stretch>
        </p:blipFill>
        <p:spPr>
          <a:xfrm>
            <a:off x="3927933" y="1718058"/>
            <a:ext cx="4336368" cy="1280119"/>
          </a:xfrm>
          <a:prstGeom prst="rect">
            <a:avLst/>
          </a:prstGeom>
          <a:noFill/>
          <a:ln>
            <a:noFill/>
          </a:ln>
        </p:spPr>
      </p:pic>
      <p:pic>
        <p:nvPicPr>
          <p:cNvPr id="696" name="Google Shape;696;p78"/>
          <p:cNvPicPr preferRelativeResize="0"/>
          <p:nvPr/>
        </p:nvPicPr>
        <p:blipFill rotWithShape="1">
          <a:blip r:embed="rId5">
            <a:alphaModFix/>
          </a:blip>
          <a:srcRect t="11195" b="-545"/>
          <a:stretch/>
        </p:blipFill>
        <p:spPr>
          <a:xfrm>
            <a:off x="5335550" y="-436166"/>
            <a:ext cx="1521132" cy="2066801"/>
          </a:xfrm>
          <a:prstGeom prst="rect">
            <a:avLst/>
          </a:prstGeom>
          <a:noFill/>
          <a:ln>
            <a:noFill/>
          </a:ln>
        </p:spPr>
      </p:pic>
    </p:spTree>
    <p:extLst>
      <p:ext uri="{BB962C8B-B14F-4D97-AF65-F5344CB8AC3E}">
        <p14:creationId xmlns:p14="http://schemas.microsoft.com/office/powerpoint/2010/main" val="367107874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700"/>
        <p:cNvGrpSpPr/>
        <p:nvPr/>
      </p:nvGrpSpPr>
      <p:grpSpPr>
        <a:xfrm>
          <a:off x="0" y="0"/>
          <a:ext cx="0" cy="0"/>
          <a:chOff x="0" y="0"/>
          <a:chExt cx="0" cy="0"/>
        </a:xfrm>
      </p:grpSpPr>
      <p:sp>
        <p:nvSpPr>
          <p:cNvPr id="701" name="Google Shape;701;p79"/>
          <p:cNvSpPr txBox="1"/>
          <p:nvPr/>
        </p:nvSpPr>
        <p:spPr>
          <a:xfrm>
            <a:off x="2243200" y="2915367"/>
            <a:ext cx="7705600" cy="3231200"/>
          </a:xfrm>
          <a:prstGeom prst="rect">
            <a:avLst/>
          </a:prstGeom>
          <a:noFill/>
          <a:ln>
            <a:noFill/>
          </a:ln>
        </p:spPr>
        <p:txBody>
          <a:bodyPr spcFirstLastPara="1" wrap="square" lIns="121900" tIns="121900" rIns="121900" bIns="121900" anchor="t" anchorCtr="0">
            <a:noAutofit/>
          </a:bodyPr>
          <a:lstStyle/>
          <a:p>
            <a:pPr algn="ctr"/>
            <a:r>
              <a:rPr lang="en-US" sz="3733" b="1">
                <a:solidFill>
                  <a:srgbClr val="7AC62A"/>
                </a:solidFill>
                <a:latin typeface="Proxima Nova"/>
                <a:ea typeface="Proxima Nova"/>
                <a:cs typeface="Proxima Nova"/>
                <a:sym typeface="Proxima Nova"/>
              </a:rPr>
              <a:t>Project Enhancement</a:t>
            </a:r>
            <a:endParaRPr sz="3733" b="1">
              <a:solidFill>
                <a:srgbClr val="7AC62A"/>
              </a:solidFill>
              <a:latin typeface="Proxima Nova"/>
              <a:ea typeface="Proxima Nova"/>
              <a:cs typeface="Proxima Nova"/>
              <a:sym typeface="Proxima Nova"/>
            </a:endParaRPr>
          </a:p>
          <a:p>
            <a:pPr algn="ctr"/>
            <a:r>
              <a:rPr lang="en-US" sz="3200">
                <a:solidFill>
                  <a:srgbClr val="414042"/>
                </a:solidFill>
                <a:latin typeface="Proxima Nova"/>
                <a:ea typeface="Proxima Nova"/>
                <a:cs typeface="Proxima Nova"/>
                <a:sym typeface="Proxima Nova"/>
              </a:rPr>
              <a:t>RFC process for documenting and proposing changes to the project </a:t>
            </a:r>
            <a:endParaRPr sz="3200">
              <a:solidFill>
                <a:srgbClr val="414042"/>
              </a:solidFill>
              <a:latin typeface="Proxima Nova"/>
              <a:ea typeface="Proxima Nova"/>
              <a:cs typeface="Proxima Nova"/>
              <a:sym typeface="Proxima Nova"/>
            </a:endParaRPr>
          </a:p>
          <a:p>
            <a:pPr algn="ctr"/>
            <a:r>
              <a:rPr lang="en-US" sz="3200" u="sng">
                <a:solidFill>
                  <a:schemeClr val="hlink"/>
                </a:solidFill>
                <a:latin typeface="Proxima Nova"/>
                <a:ea typeface="Proxima Nova"/>
                <a:cs typeface="Proxima Nova"/>
                <a:sym typeface="Proxima Nova"/>
                <a:hlinkClick r:id="rId3"/>
              </a:rPr>
              <a:t>https://github.com/hyperledger/indy-hipe</a:t>
            </a:r>
            <a:endParaRPr sz="3200">
              <a:solidFill>
                <a:srgbClr val="414042"/>
              </a:solidFill>
              <a:latin typeface="Proxima Nova"/>
              <a:ea typeface="Proxima Nova"/>
              <a:cs typeface="Proxima Nova"/>
              <a:sym typeface="Proxima Nova"/>
            </a:endParaRPr>
          </a:p>
        </p:txBody>
      </p:sp>
      <p:pic>
        <p:nvPicPr>
          <p:cNvPr id="702" name="Google Shape;702;p79"/>
          <p:cNvPicPr preferRelativeResize="0"/>
          <p:nvPr/>
        </p:nvPicPr>
        <p:blipFill>
          <a:blip r:embed="rId4">
            <a:alphaModFix/>
          </a:blip>
          <a:stretch>
            <a:fillRect/>
          </a:stretch>
        </p:blipFill>
        <p:spPr>
          <a:xfrm>
            <a:off x="3927933" y="1718058"/>
            <a:ext cx="4336368" cy="1280119"/>
          </a:xfrm>
          <a:prstGeom prst="rect">
            <a:avLst/>
          </a:prstGeom>
          <a:noFill/>
          <a:ln>
            <a:noFill/>
          </a:ln>
        </p:spPr>
      </p:pic>
      <p:pic>
        <p:nvPicPr>
          <p:cNvPr id="703" name="Google Shape;703;p79"/>
          <p:cNvPicPr preferRelativeResize="0"/>
          <p:nvPr/>
        </p:nvPicPr>
        <p:blipFill rotWithShape="1">
          <a:blip r:embed="rId5">
            <a:alphaModFix/>
          </a:blip>
          <a:srcRect t="11195" b="-545"/>
          <a:stretch/>
        </p:blipFill>
        <p:spPr>
          <a:xfrm>
            <a:off x="5335550" y="-436166"/>
            <a:ext cx="1521132" cy="2066801"/>
          </a:xfrm>
          <a:prstGeom prst="rect">
            <a:avLst/>
          </a:prstGeom>
          <a:noFill/>
          <a:ln>
            <a:noFill/>
          </a:ln>
        </p:spPr>
      </p:pic>
    </p:spTree>
    <p:extLst>
      <p:ext uri="{BB962C8B-B14F-4D97-AF65-F5344CB8AC3E}">
        <p14:creationId xmlns:p14="http://schemas.microsoft.com/office/powerpoint/2010/main" val="18473459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707"/>
        <p:cNvGrpSpPr/>
        <p:nvPr/>
      </p:nvGrpSpPr>
      <p:grpSpPr>
        <a:xfrm>
          <a:off x="0" y="0"/>
          <a:ext cx="0" cy="0"/>
          <a:chOff x="0" y="0"/>
          <a:chExt cx="0" cy="0"/>
        </a:xfrm>
      </p:grpSpPr>
      <p:sp>
        <p:nvSpPr>
          <p:cNvPr id="708" name="Google Shape;708;p80"/>
          <p:cNvSpPr txBox="1"/>
          <p:nvPr/>
        </p:nvSpPr>
        <p:spPr>
          <a:xfrm>
            <a:off x="2243200" y="2915367"/>
            <a:ext cx="7705600" cy="3231200"/>
          </a:xfrm>
          <a:prstGeom prst="rect">
            <a:avLst/>
          </a:prstGeom>
          <a:noFill/>
          <a:ln>
            <a:noFill/>
          </a:ln>
        </p:spPr>
        <p:txBody>
          <a:bodyPr spcFirstLastPara="1" wrap="square" lIns="121900" tIns="121900" rIns="121900" bIns="121900" anchor="t" anchorCtr="0">
            <a:noAutofit/>
          </a:bodyPr>
          <a:lstStyle/>
          <a:p>
            <a:pPr algn="ctr"/>
            <a:r>
              <a:rPr lang="en-US" sz="3733" b="1">
                <a:solidFill>
                  <a:srgbClr val="7AC62A"/>
                </a:solidFill>
                <a:latin typeface="Proxima Nova"/>
                <a:ea typeface="Proxima Nova"/>
                <a:cs typeface="Proxima Nova"/>
                <a:sym typeface="Proxima Nova"/>
              </a:rPr>
              <a:t>Communication Channels</a:t>
            </a:r>
            <a:endParaRPr sz="3733" b="1">
              <a:solidFill>
                <a:srgbClr val="7AC62A"/>
              </a:solidFill>
              <a:latin typeface="Proxima Nova"/>
              <a:ea typeface="Proxima Nova"/>
              <a:cs typeface="Proxima Nova"/>
              <a:sym typeface="Proxima Nova"/>
            </a:endParaRPr>
          </a:p>
          <a:p>
            <a:pPr algn="ctr"/>
            <a:r>
              <a:rPr lang="en-US" sz="3200">
                <a:solidFill>
                  <a:srgbClr val="414042"/>
                </a:solidFill>
                <a:latin typeface="Proxima Nova"/>
                <a:ea typeface="Proxima Nova"/>
                <a:cs typeface="Proxima Nova"/>
                <a:sym typeface="Proxima Nova"/>
              </a:rPr>
              <a:t>Chat:</a:t>
            </a:r>
            <a:endParaRPr sz="3200">
              <a:solidFill>
                <a:srgbClr val="414042"/>
              </a:solidFill>
              <a:latin typeface="Proxima Nova"/>
              <a:ea typeface="Proxima Nova"/>
              <a:cs typeface="Proxima Nova"/>
              <a:sym typeface="Proxima Nova"/>
            </a:endParaRPr>
          </a:p>
          <a:p>
            <a:pPr algn="ctr"/>
            <a:r>
              <a:rPr lang="en-US" sz="3200" u="sng">
                <a:solidFill>
                  <a:schemeClr val="hlink"/>
                </a:solidFill>
                <a:latin typeface="Proxima Nova"/>
                <a:ea typeface="Proxima Nova"/>
                <a:cs typeface="Proxima Nova"/>
                <a:sym typeface="Proxima Nova"/>
                <a:hlinkClick r:id="rId3"/>
              </a:rPr>
              <a:t>https://chat.hyperledger.org/channel/indy</a:t>
            </a:r>
            <a:endParaRPr sz="3200">
              <a:solidFill>
                <a:srgbClr val="414042"/>
              </a:solidFill>
              <a:latin typeface="Proxima Nova"/>
              <a:ea typeface="Proxima Nova"/>
              <a:cs typeface="Proxima Nova"/>
              <a:sym typeface="Proxima Nova"/>
            </a:endParaRPr>
          </a:p>
          <a:p>
            <a:pPr algn="ctr"/>
            <a:endParaRPr sz="3200">
              <a:solidFill>
                <a:srgbClr val="414042"/>
              </a:solidFill>
              <a:latin typeface="Proxima Nova"/>
              <a:ea typeface="Proxima Nova"/>
              <a:cs typeface="Proxima Nova"/>
              <a:sym typeface="Proxima Nova"/>
            </a:endParaRPr>
          </a:p>
          <a:p>
            <a:pPr algn="ctr"/>
            <a:r>
              <a:rPr lang="en-US" sz="3200">
                <a:solidFill>
                  <a:srgbClr val="414042"/>
                </a:solidFill>
                <a:latin typeface="Proxima Nova"/>
                <a:ea typeface="Proxima Nova"/>
                <a:cs typeface="Proxima Nova"/>
                <a:sym typeface="Proxima Nova"/>
              </a:rPr>
              <a:t>Mailing List: </a:t>
            </a:r>
            <a:r>
              <a:rPr lang="en-US" sz="3200" u="sng">
                <a:solidFill>
                  <a:schemeClr val="hlink"/>
                </a:solidFill>
                <a:latin typeface="Proxima Nova"/>
                <a:ea typeface="Proxima Nova"/>
                <a:cs typeface="Proxima Nova"/>
                <a:sym typeface="Proxima Nova"/>
                <a:hlinkClick r:id="rId4"/>
              </a:rPr>
              <a:t>https://lists.hyperledger.org/g/indy</a:t>
            </a:r>
            <a:endParaRPr sz="3200">
              <a:solidFill>
                <a:srgbClr val="414042"/>
              </a:solidFill>
              <a:latin typeface="Proxima Nova"/>
              <a:ea typeface="Proxima Nova"/>
              <a:cs typeface="Proxima Nova"/>
              <a:sym typeface="Proxima Nova"/>
            </a:endParaRPr>
          </a:p>
        </p:txBody>
      </p:sp>
      <p:pic>
        <p:nvPicPr>
          <p:cNvPr id="709" name="Google Shape;709;p80"/>
          <p:cNvPicPr preferRelativeResize="0"/>
          <p:nvPr/>
        </p:nvPicPr>
        <p:blipFill>
          <a:blip r:embed="rId5">
            <a:alphaModFix/>
          </a:blip>
          <a:stretch>
            <a:fillRect/>
          </a:stretch>
        </p:blipFill>
        <p:spPr>
          <a:xfrm>
            <a:off x="3927933" y="1718058"/>
            <a:ext cx="4336368" cy="1280119"/>
          </a:xfrm>
          <a:prstGeom prst="rect">
            <a:avLst/>
          </a:prstGeom>
          <a:noFill/>
          <a:ln>
            <a:noFill/>
          </a:ln>
        </p:spPr>
      </p:pic>
      <p:pic>
        <p:nvPicPr>
          <p:cNvPr id="710" name="Google Shape;710;p80"/>
          <p:cNvPicPr preferRelativeResize="0"/>
          <p:nvPr/>
        </p:nvPicPr>
        <p:blipFill rotWithShape="1">
          <a:blip r:embed="rId6">
            <a:alphaModFix/>
          </a:blip>
          <a:srcRect t="11195" b="-545"/>
          <a:stretch/>
        </p:blipFill>
        <p:spPr>
          <a:xfrm>
            <a:off x="5335550" y="-436166"/>
            <a:ext cx="1521132" cy="2066801"/>
          </a:xfrm>
          <a:prstGeom prst="rect">
            <a:avLst/>
          </a:prstGeom>
          <a:noFill/>
          <a:ln>
            <a:noFill/>
          </a:ln>
        </p:spPr>
      </p:pic>
    </p:spTree>
    <p:extLst>
      <p:ext uri="{BB962C8B-B14F-4D97-AF65-F5344CB8AC3E}">
        <p14:creationId xmlns:p14="http://schemas.microsoft.com/office/powerpoint/2010/main" val="90052701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714"/>
        <p:cNvGrpSpPr/>
        <p:nvPr/>
      </p:nvGrpSpPr>
      <p:grpSpPr>
        <a:xfrm>
          <a:off x="0" y="0"/>
          <a:ext cx="0" cy="0"/>
          <a:chOff x="0" y="0"/>
          <a:chExt cx="0" cy="0"/>
        </a:xfrm>
      </p:grpSpPr>
      <p:sp>
        <p:nvSpPr>
          <p:cNvPr id="715" name="Google Shape;715;p81"/>
          <p:cNvSpPr txBox="1"/>
          <p:nvPr/>
        </p:nvSpPr>
        <p:spPr>
          <a:xfrm>
            <a:off x="942867" y="769467"/>
            <a:ext cx="10152800" cy="780400"/>
          </a:xfrm>
          <a:prstGeom prst="rect">
            <a:avLst/>
          </a:prstGeom>
          <a:noFill/>
          <a:ln>
            <a:noFill/>
          </a:ln>
        </p:spPr>
        <p:txBody>
          <a:bodyPr spcFirstLastPara="1" wrap="square" lIns="121900" tIns="121900" rIns="121900" bIns="121900" anchor="t" anchorCtr="0">
            <a:noAutofit/>
          </a:bodyPr>
          <a:lstStyle/>
          <a:p>
            <a:pPr>
              <a:buClr>
                <a:srgbClr val="000000"/>
              </a:buClr>
              <a:buSzPts val="2800"/>
            </a:pPr>
            <a:r>
              <a:rPr lang="en-US" sz="3733" b="1">
                <a:solidFill>
                  <a:srgbClr val="414042"/>
                </a:solidFill>
                <a:latin typeface="Proxima Nova"/>
                <a:ea typeface="Proxima Nova"/>
                <a:cs typeface="Proxima Nova"/>
                <a:sym typeface="Proxima Nova"/>
              </a:rPr>
              <a:t>Agenda</a:t>
            </a:r>
            <a:endParaRPr sz="3733" b="1">
              <a:solidFill>
                <a:srgbClr val="414042"/>
              </a:solidFill>
              <a:latin typeface="Proxima Nova"/>
              <a:ea typeface="Proxima Nova"/>
              <a:cs typeface="Proxima Nova"/>
              <a:sym typeface="Proxima Nova"/>
            </a:endParaRPr>
          </a:p>
        </p:txBody>
      </p:sp>
      <p:sp>
        <p:nvSpPr>
          <p:cNvPr id="716" name="Google Shape;716;p81"/>
          <p:cNvSpPr txBox="1"/>
          <p:nvPr/>
        </p:nvSpPr>
        <p:spPr>
          <a:xfrm>
            <a:off x="1003281" y="3433300"/>
            <a:ext cx="2439200" cy="1606800"/>
          </a:xfrm>
          <a:prstGeom prst="rect">
            <a:avLst/>
          </a:prstGeom>
          <a:noFill/>
          <a:ln>
            <a:noFill/>
          </a:ln>
        </p:spPr>
        <p:txBody>
          <a:bodyPr spcFirstLastPara="1" wrap="square" lIns="121900" tIns="121900" rIns="121900" bIns="121900" anchor="t" anchorCtr="0">
            <a:noAutofit/>
          </a:bodyPr>
          <a:lstStyle/>
          <a:p>
            <a:pPr marL="25399" algn="ctr"/>
            <a:r>
              <a:rPr lang="en-US" sz="2400">
                <a:latin typeface="Proxima Nova"/>
                <a:ea typeface="Proxima Nova"/>
                <a:cs typeface="Proxima Nova"/>
                <a:sym typeface="Proxima Nova"/>
              </a:rPr>
              <a:t>The Linux Foundation and Hyperledger</a:t>
            </a:r>
            <a:endParaRPr sz="2400">
              <a:highlight>
                <a:srgbClr val="000000"/>
              </a:highlight>
            </a:endParaRPr>
          </a:p>
        </p:txBody>
      </p:sp>
      <p:pic>
        <p:nvPicPr>
          <p:cNvPr id="717" name="Google Shape;717;p81"/>
          <p:cNvPicPr preferRelativeResize="0"/>
          <p:nvPr/>
        </p:nvPicPr>
        <p:blipFill rotWithShape="1">
          <a:blip r:embed="rId3">
            <a:alphaModFix/>
          </a:blip>
          <a:srcRect l="99" r="109"/>
          <a:stretch/>
        </p:blipFill>
        <p:spPr>
          <a:xfrm>
            <a:off x="1703513" y="2501274"/>
            <a:ext cx="932033" cy="932033"/>
          </a:xfrm>
          <a:prstGeom prst="rect">
            <a:avLst/>
          </a:prstGeom>
          <a:noFill/>
          <a:ln>
            <a:noFill/>
          </a:ln>
        </p:spPr>
      </p:pic>
      <p:sp>
        <p:nvSpPr>
          <p:cNvPr id="718" name="Google Shape;718;p81"/>
          <p:cNvSpPr txBox="1"/>
          <p:nvPr/>
        </p:nvSpPr>
        <p:spPr>
          <a:xfrm>
            <a:off x="3549815" y="3433300"/>
            <a:ext cx="2439200" cy="1606800"/>
          </a:xfrm>
          <a:prstGeom prst="rect">
            <a:avLst/>
          </a:prstGeom>
          <a:noFill/>
          <a:ln>
            <a:noFill/>
          </a:ln>
        </p:spPr>
        <p:txBody>
          <a:bodyPr spcFirstLastPara="1" wrap="square" lIns="121900" tIns="121900" rIns="121900" bIns="121900" anchor="t" anchorCtr="0">
            <a:noAutofit/>
          </a:bodyPr>
          <a:lstStyle/>
          <a:p>
            <a:pPr algn="ctr">
              <a:buSzPts val="1100"/>
            </a:pPr>
            <a:r>
              <a:rPr lang="en-US" sz="2400">
                <a:solidFill>
                  <a:schemeClr val="dk1"/>
                </a:solidFill>
                <a:latin typeface="Proxima Nova"/>
                <a:ea typeface="Proxima Nova"/>
                <a:cs typeface="Proxima Nova"/>
                <a:sym typeface="Proxima Nova"/>
              </a:rPr>
              <a:t>Decentralized Identity Concepts</a:t>
            </a:r>
            <a:endParaRPr sz="2400">
              <a:latin typeface="Proxima Nova"/>
              <a:ea typeface="Proxima Nova"/>
              <a:cs typeface="Proxima Nova"/>
              <a:sym typeface="Proxima Nova"/>
            </a:endParaRPr>
          </a:p>
        </p:txBody>
      </p:sp>
      <p:sp>
        <p:nvSpPr>
          <p:cNvPr id="719" name="Google Shape;719;p81"/>
          <p:cNvSpPr txBox="1"/>
          <p:nvPr/>
        </p:nvSpPr>
        <p:spPr>
          <a:xfrm>
            <a:off x="6098132" y="3433300"/>
            <a:ext cx="2439200" cy="1606800"/>
          </a:xfrm>
          <a:prstGeom prst="rect">
            <a:avLst/>
          </a:prstGeom>
          <a:noFill/>
          <a:ln>
            <a:noFill/>
          </a:ln>
        </p:spPr>
        <p:txBody>
          <a:bodyPr spcFirstLastPara="1" wrap="square" lIns="121900" tIns="121900" rIns="121900" bIns="121900" anchor="t" anchorCtr="0">
            <a:noAutofit/>
          </a:bodyPr>
          <a:lstStyle/>
          <a:p>
            <a:pPr marL="25399" algn="ctr"/>
            <a:r>
              <a:rPr lang="en-US" sz="2400">
                <a:latin typeface="Proxima Nova"/>
                <a:ea typeface="Proxima Nova"/>
                <a:cs typeface="Proxima Nova"/>
                <a:sym typeface="Proxima Nova"/>
              </a:rPr>
              <a:t>Hyperledger</a:t>
            </a:r>
            <a:endParaRPr sz="2400">
              <a:latin typeface="Proxima Nova"/>
              <a:ea typeface="Proxima Nova"/>
              <a:cs typeface="Proxima Nova"/>
              <a:sym typeface="Proxima Nova"/>
            </a:endParaRPr>
          </a:p>
          <a:p>
            <a:pPr marL="25399" algn="ctr"/>
            <a:r>
              <a:rPr lang="en-US" sz="2400">
                <a:latin typeface="Proxima Nova"/>
                <a:ea typeface="Proxima Nova"/>
                <a:cs typeface="Proxima Nova"/>
                <a:sym typeface="Proxima Nova"/>
              </a:rPr>
              <a:t>Indy and How</a:t>
            </a:r>
            <a:endParaRPr sz="2400">
              <a:latin typeface="Proxima Nova"/>
              <a:ea typeface="Proxima Nova"/>
              <a:cs typeface="Proxima Nova"/>
              <a:sym typeface="Proxima Nova"/>
            </a:endParaRPr>
          </a:p>
          <a:p>
            <a:pPr marL="25399" algn="ctr"/>
            <a:r>
              <a:rPr lang="en-US" sz="2400">
                <a:latin typeface="Proxima Nova"/>
                <a:ea typeface="Proxima Nova"/>
                <a:cs typeface="Proxima Nova"/>
                <a:sym typeface="Proxima Nova"/>
              </a:rPr>
              <a:t>to Get Involved</a:t>
            </a:r>
            <a:endParaRPr sz="2400">
              <a:latin typeface="Proxima Nova"/>
              <a:ea typeface="Proxima Nova"/>
              <a:cs typeface="Proxima Nova"/>
              <a:sym typeface="Proxima Nova"/>
            </a:endParaRPr>
          </a:p>
        </p:txBody>
      </p:sp>
      <p:sp>
        <p:nvSpPr>
          <p:cNvPr id="720" name="Google Shape;720;p81"/>
          <p:cNvSpPr txBox="1"/>
          <p:nvPr/>
        </p:nvSpPr>
        <p:spPr>
          <a:xfrm>
            <a:off x="8646465" y="3433300"/>
            <a:ext cx="2439200" cy="1606800"/>
          </a:xfrm>
          <a:prstGeom prst="rect">
            <a:avLst/>
          </a:prstGeom>
          <a:noFill/>
          <a:ln>
            <a:noFill/>
          </a:ln>
        </p:spPr>
        <p:txBody>
          <a:bodyPr spcFirstLastPara="1" wrap="square" lIns="121900" tIns="121900" rIns="121900" bIns="121900" anchor="t" anchorCtr="0">
            <a:noAutofit/>
          </a:bodyPr>
          <a:lstStyle/>
          <a:p>
            <a:pPr marL="25399" algn="ctr"/>
            <a:r>
              <a:rPr lang="en-US" sz="2400" b="1">
                <a:solidFill>
                  <a:srgbClr val="7AC62A"/>
                </a:solidFill>
                <a:latin typeface="Proxima Nova"/>
                <a:ea typeface="Proxima Nova"/>
                <a:cs typeface="Proxima Nova"/>
                <a:sym typeface="Proxima Nova"/>
              </a:rPr>
              <a:t>Demo Use Case</a:t>
            </a:r>
            <a:endParaRPr sz="2400" b="1">
              <a:solidFill>
                <a:srgbClr val="7AC62A"/>
              </a:solidFill>
            </a:endParaRPr>
          </a:p>
        </p:txBody>
      </p:sp>
      <p:pic>
        <p:nvPicPr>
          <p:cNvPr id="721" name="Google Shape;721;p81"/>
          <p:cNvPicPr preferRelativeResize="0"/>
          <p:nvPr/>
        </p:nvPicPr>
        <p:blipFill rotWithShape="1">
          <a:blip r:embed="rId4">
            <a:alphaModFix/>
          </a:blip>
          <a:srcRect/>
          <a:stretch/>
        </p:blipFill>
        <p:spPr>
          <a:xfrm>
            <a:off x="4304296" y="2501274"/>
            <a:ext cx="932033" cy="932033"/>
          </a:xfrm>
          <a:prstGeom prst="rect">
            <a:avLst/>
          </a:prstGeom>
          <a:noFill/>
          <a:ln>
            <a:noFill/>
          </a:ln>
        </p:spPr>
      </p:pic>
      <p:pic>
        <p:nvPicPr>
          <p:cNvPr id="722" name="Google Shape;722;p81"/>
          <p:cNvPicPr preferRelativeResize="0"/>
          <p:nvPr/>
        </p:nvPicPr>
        <p:blipFill rotWithShape="1">
          <a:blip r:embed="rId5">
            <a:alphaModFix/>
          </a:blip>
          <a:srcRect/>
          <a:stretch/>
        </p:blipFill>
        <p:spPr>
          <a:xfrm>
            <a:off x="6851713" y="2501274"/>
            <a:ext cx="932033" cy="932033"/>
          </a:xfrm>
          <a:prstGeom prst="rect">
            <a:avLst/>
          </a:prstGeom>
          <a:noFill/>
          <a:ln>
            <a:noFill/>
          </a:ln>
        </p:spPr>
      </p:pic>
      <p:pic>
        <p:nvPicPr>
          <p:cNvPr id="723" name="Google Shape;723;p81"/>
          <p:cNvPicPr preferRelativeResize="0"/>
          <p:nvPr/>
        </p:nvPicPr>
        <p:blipFill rotWithShape="1">
          <a:blip r:embed="rId6">
            <a:alphaModFix/>
          </a:blip>
          <a:srcRect l="99" r="109"/>
          <a:stretch/>
        </p:blipFill>
        <p:spPr>
          <a:xfrm>
            <a:off x="9399146" y="2501274"/>
            <a:ext cx="932033" cy="932033"/>
          </a:xfrm>
          <a:prstGeom prst="rect">
            <a:avLst/>
          </a:prstGeom>
          <a:noFill/>
          <a:ln>
            <a:noFill/>
          </a:ln>
        </p:spPr>
      </p:pic>
    </p:spTree>
    <p:extLst>
      <p:ext uri="{BB962C8B-B14F-4D97-AF65-F5344CB8AC3E}">
        <p14:creationId xmlns:p14="http://schemas.microsoft.com/office/powerpoint/2010/main" val="20576943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D9F938-2119-8D42-AD0A-21B29AA6AE9A}"/>
              </a:ext>
            </a:extLst>
          </p:cNvPr>
          <p:cNvSpPr>
            <a:spLocks noGrp="1"/>
          </p:cNvSpPr>
          <p:nvPr>
            <p:ph type="title"/>
          </p:nvPr>
        </p:nvSpPr>
        <p:spPr>
          <a:xfrm>
            <a:off x="1066800" y="247650"/>
            <a:ext cx="9601200" cy="1485900"/>
          </a:xfrm>
        </p:spPr>
        <p:txBody>
          <a:bodyPr/>
          <a:lstStyle/>
          <a:p>
            <a:r>
              <a:rPr lang="en-US" dirty="0"/>
              <a:t>Digital Identity Today</a:t>
            </a:r>
          </a:p>
        </p:txBody>
      </p:sp>
      <p:pic>
        <p:nvPicPr>
          <p:cNvPr id="6" name="Picture 5">
            <a:extLst>
              <a:ext uri="{FF2B5EF4-FFF2-40B4-BE49-F238E27FC236}">
                <a16:creationId xmlns:a16="http://schemas.microsoft.com/office/drawing/2014/main" id="{52C56154-0049-A843-AA26-CA8B928F8D7E}"/>
              </a:ext>
            </a:extLst>
          </p:cNvPr>
          <p:cNvPicPr>
            <a:picLocks noChangeAspect="1"/>
          </p:cNvPicPr>
          <p:nvPr/>
        </p:nvPicPr>
        <p:blipFill>
          <a:blip r:embed="rId2"/>
          <a:stretch>
            <a:fillRect/>
          </a:stretch>
        </p:blipFill>
        <p:spPr>
          <a:xfrm>
            <a:off x="1066800" y="1587500"/>
            <a:ext cx="10782300" cy="3683000"/>
          </a:xfrm>
          <a:prstGeom prst="rect">
            <a:avLst/>
          </a:prstGeom>
        </p:spPr>
      </p:pic>
      <p:pic>
        <p:nvPicPr>
          <p:cNvPr id="7" name="Picture 6">
            <a:extLst>
              <a:ext uri="{FF2B5EF4-FFF2-40B4-BE49-F238E27FC236}">
                <a16:creationId xmlns:a16="http://schemas.microsoft.com/office/drawing/2014/main" id="{604CEF97-EB24-AD41-AF51-C527526D43B1}"/>
              </a:ext>
            </a:extLst>
          </p:cNvPr>
          <p:cNvPicPr>
            <a:picLocks noChangeAspect="1"/>
          </p:cNvPicPr>
          <p:nvPr/>
        </p:nvPicPr>
        <p:blipFill>
          <a:blip r:embed="rId3"/>
          <a:stretch>
            <a:fillRect/>
          </a:stretch>
        </p:blipFill>
        <p:spPr>
          <a:xfrm>
            <a:off x="6629941" y="1849741"/>
            <a:ext cx="711200" cy="711200"/>
          </a:xfrm>
          <a:prstGeom prst="rect">
            <a:avLst/>
          </a:prstGeom>
        </p:spPr>
      </p:pic>
      <p:pic>
        <p:nvPicPr>
          <p:cNvPr id="8" name="Picture 7">
            <a:extLst>
              <a:ext uri="{FF2B5EF4-FFF2-40B4-BE49-F238E27FC236}">
                <a16:creationId xmlns:a16="http://schemas.microsoft.com/office/drawing/2014/main" id="{6E92C458-D70A-AA48-ADF0-E04AB83B4EED}"/>
              </a:ext>
            </a:extLst>
          </p:cNvPr>
          <p:cNvPicPr>
            <a:picLocks noChangeAspect="1"/>
          </p:cNvPicPr>
          <p:nvPr/>
        </p:nvPicPr>
        <p:blipFill>
          <a:blip r:embed="rId4"/>
          <a:stretch>
            <a:fillRect/>
          </a:stretch>
        </p:blipFill>
        <p:spPr>
          <a:xfrm>
            <a:off x="4742910" y="1944991"/>
            <a:ext cx="819150" cy="615950"/>
          </a:xfrm>
          <a:prstGeom prst="rect">
            <a:avLst/>
          </a:prstGeom>
        </p:spPr>
      </p:pic>
    </p:spTree>
    <p:extLst>
      <p:ext uri="{BB962C8B-B14F-4D97-AF65-F5344CB8AC3E}">
        <p14:creationId xmlns:p14="http://schemas.microsoft.com/office/powerpoint/2010/main" val="224452121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727"/>
        <p:cNvGrpSpPr/>
        <p:nvPr/>
      </p:nvGrpSpPr>
      <p:grpSpPr>
        <a:xfrm>
          <a:off x="0" y="0"/>
          <a:ext cx="0" cy="0"/>
          <a:chOff x="0" y="0"/>
          <a:chExt cx="0" cy="0"/>
        </a:xfrm>
      </p:grpSpPr>
      <p:pic>
        <p:nvPicPr>
          <p:cNvPr id="728" name="Google Shape;728;p82" descr="LINKS&#10;What is blockchain?: https://ibm.co/2LNhz7k&#10;Get a free guide to getting started with blockchain: https://ibm.co/2n3FAIe&#10;IBM Blockchain Platform Starter Plan – now in GA: https://ibm.co/2LQbiI9&#10;Develop. Govern. Operate a blockchain network: https://ibm.co/2LXKzs3" title="IndyWorld Demo by IBM">
            <a:hlinkClick r:id="rId3"/>
          </p:cNvPr>
          <p:cNvPicPr preferRelativeResize="0"/>
          <p:nvPr/>
        </p:nvPicPr>
        <p:blipFill>
          <a:blip r:embed="rId4">
            <a:alphaModFix/>
          </a:blip>
          <a:stretch>
            <a:fillRect/>
          </a:stretch>
        </p:blipFill>
        <p:spPr>
          <a:xfrm>
            <a:off x="3048000" y="1305600"/>
            <a:ext cx="6096000" cy="4572000"/>
          </a:xfrm>
          <a:prstGeom prst="rect">
            <a:avLst/>
          </a:prstGeom>
          <a:noFill/>
          <a:ln>
            <a:noFill/>
          </a:ln>
        </p:spPr>
      </p:pic>
      <p:sp>
        <p:nvSpPr>
          <p:cNvPr id="729" name="Google Shape;729;p82"/>
          <p:cNvSpPr txBox="1"/>
          <p:nvPr/>
        </p:nvSpPr>
        <p:spPr>
          <a:xfrm>
            <a:off x="924767" y="525200"/>
            <a:ext cx="10152800" cy="780400"/>
          </a:xfrm>
          <a:prstGeom prst="rect">
            <a:avLst/>
          </a:prstGeom>
          <a:noFill/>
          <a:ln>
            <a:noFill/>
          </a:ln>
        </p:spPr>
        <p:txBody>
          <a:bodyPr spcFirstLastPara="1" wrap="square" lIns="121900" tIns="121900" rIns="121900" bIns="121900" anchor="t" anchorCtr="0">
            <a:noAutofit/>
          </a:bodyPr>
          <a:lstStyle/>
          <a:p>
            <a:pPr>
              <a:buClr>
                <a:srgbClr val="000000"/>
              </a:buClr>
              <a:buSzPts val="2800"/>
            </a:pPr>
            <a:r>
              <a:rPr lang="en-US" sz="3733" b="1">
                <a:solidFill>
                  <a:srgbClr val="414042"/>
                </a:solidFill>
                <a:latin typeface="Proxima Nova"/>
                <a:ea typeface="Proxima Nova"/>
                <a:cs typeface="Proxima Nova"/>
                <a:sym typeface="Proxima Nova"/>
              </a:rPr>
              <a:t>IBM Hyperledger Indy Demo Video</a:t>
            </a:r>
            <a:endParaRPr sz="3733" b="1">
              <a:solidFill>
                <a:srgbClr val="414042"/>
              </a:solidFill>
              <a:latin typeface="Proxima Nova"/>
              <a:ea typeface="Proxima Nova"/>
              <a:cs typeface="Proxima Nova"/>
              <a:sym typeface="Proxima Nova"/>
            </a:endParaRPr>
          </a:p>
        </p:txBody>
      </p:sp>
    </p:spTree>
    <p:extLst>
      <p:ext uri="{BB962C8B-B14F-4D97-AF65-F5344CB8AC3E}">
        <p14:creationId xmlns:p14="http://schemas.microsoft.com/office/powerpoint/2010/main" val="207675248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733"/>
        <p:cNvGrpSpPr/>
        <p:nvPr/>
      </p:nvGrpSpPr>
      <p:grpSpPr>
        <a:xfrm>
          <a:off x="0" y="0"/>
          <a:ext cx="0" cy="0"/>
          <a:chOff x="0" y="0"/>
          <a:chExt cx="0" cy="0"/>
        </a:xfrm>
      </p:grpSpPr>
      <p:sp>
        <p:nvSpPr>
          <p:cNvPr id="734" name="Google Shape;734;p83"/>
          <p:cNvSpPr txBox="1">
            <a:spLocks noGrp="1"/>
          </p:cNvSpPr>
          <p:nvPr>
            <p:ph type="subTitle" idx="1"/>
          </p:nvPr>
        </p:nvSpPr>
        <p:spPr>
          <a:xfrm>
            <a:off x="861900" y="3000545"/>
            <a:ext cx="10176800" cy="856800"/>
          </a:xfrm>
          <a:prstGeom prst="rect">
            <a:avLst/>
          </a:prstGeom>
          <a:noFill/>
          <a:ln>
            <a:noFill/>
          </a:ln>
        </p:spPr>
        <p:txBody>
          <a:bodyPr spcFirstLastPara="1" vert="horz" wrap="square" lIns="0" tIns="0" rIns="0" bIns="0" rtlCol="0" anchor="ctr" anchorCtr="0">
            <a:noAutofit/>
          </a:bodyPr>
          <a:lstStyle/>
          <a:p>
            <a:pPr marL="0" indent="0">
              <a:spcBef>
                <a:spcPts val="0"/>
              </a:spcBef>
            </a:pPr>
            <a:r>
              <a:rPr lang="en-US" sz="4800" b="1" u="sng">
                <a:solidFill>
                  <a:srgbClr val="EFEFEF"/>
                </a:solidFill>
                <a:hlinkClick r:id="rId3"/>
              </a:rPr>
              <a:t>https://github.com/IBM-Blockchain-Identity/indy-ssivc-tutorial</a:t>
            </a:r>
            <a:endParaRPr sz="4800" b="1">
              <a:solidFill>
                <a:srgbClr val="EFEFEF"/>
              </a:solidFill>
            </a:endParaRPr>
          </a:p>
          <a:p>
            <a:pPr marL="0" indent="0">
              <a:spcBef>
                <a:spcPts val="0"/>
              </a:spcBef>
            </a:pPr>
            <a:r>
              <a:rPr lang="en-US" b="1"/>
              <a:t>by IBM Identity Team</a:t>
            </a:r>
            <a:endParaRPr b="1"/>
          </a:p>
        </p:txBody>
      </p:sp>
    </p:spTree>
    <p:extLst>
      <p:ext uri="{BB962C8B-B14F-4D97-AF65-F5344CB8AC3E}">
        <p14:creationId xmlns:p14="http://schemas.microsoft.com/office/powerpoint/2010/main" val="246168163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738"/>
        <p:cNvGrpSpPr/>
        <p:nvPr/>
      </p:nvGrpSpPr>
      <p:grpSpPr>
        <a:xfrm>
          <a:off x="0" y="0"/>
          <a:ext cx="0" cy="0"/>
          <a:chOff x="0" y="0"/>
          <a:chExt cx="0" cy="0"/>
        </a:xfrm>
      </p:grpSpPr>
      <p:sp>
        <p:nvSpPr>
          <p:cNvPr id="739" name="Google Shape;739;p84"/>
          <p:cNvSpPr txBox="1"/>
          <p:nvPr/>
        </p:nvSpPr>
        <p:spPr>
          <a:xfrm>
            <a:off x="0" y="0"/>
            <a:ext cx="12192000" cy="6858000"/>
          </a:xfrm>
          <a:prstGeom prst="rect">
            <a:avLst/>
          </a:prstGeom>
          <a:noFill/>
          <a:ln>
            <a:noFill/>
          </a:ln>
        </p:spPr>
        <p:txBody>
          <a:bodyPr spcFirstLastPara="1" wrap="square" lIns="121900" tIns="121900" rIns="121900" bIns="121900" anchor="ctr" anchorCtr="0">
            <a:noAutofit/>
          </a:bodyPr>
          <a:lstStyle/>
          <a:p>
            <a:pPr algn="ctr"/>
            <a:r>
              <a:rPr lang="en-US" sz="6400" b="1">
                <a:solidFill>
                  <a:srgbClr val="FFFFFF"/>
                </a:solidFill>
                <a:latin typeface="Proxima Nova"/>
                <a:ea typeface="Proxima Nova"/>
                <a:cs typeface="Proxima Nova"/>
                <a:sym typeface="Proxima Nova"/>
              </a:rPr>
              <a:t>Questions?</a:t>
            </a:r>
            <a:endParaRPr sz="6400" b="1">
              <a:solidFill>
                <a:srgbClr val="FFFFFF"/>
              </a:solidFill>
              <a:latin typeface="Proxima Nova"/>
              <a:ea typeface="Proxima Nova"/>
              <a:cs typeface="Proxima Nova"/>
              <a:sym typeface="Proxima Nova"/>
            </a:endParaRPr>
          </a:p>
          <a:p>
            <a:pPr algn="ctr"/>
            <a:endParaRPr sz="1467" b="1">
              <a:solidFill>
                <a:srgbClr val="FFFFFF"/>
              </a:solidFill>
              <a:latin typeface="Proxima Nova"/>
              <a:ea typeface="Proxima Nova"/>
              <a:cs typeface="Proxima Nova"/>
              <a:sym typeface="Proxima Nova"/>
            </a:endParaRPr>
          </a:p>
          <a:p>
            <a:pPr algn="ctr">
              <a:buClr>
                <a:schemeClr val="dk1"/>
              </a:buClr>
              <a:buSzPts val="1100"/>
            </a:pPr>
            <a:r>
              <a:rPr lang="en-US" sz="2400" b="1">
                <a:solidFill>
                  <a:srgbClr val="FFFFFF"/>
                </a:solidFill>
                <a:latin typeface="Proxima Nova"/>
                <a:ea typeface="Proxima Nova"/>
                <a:cs typeface="Proxima Nova"/>
                <a:sym typeface="Proxima Nova"/>
              </a:rPr>
              <a:t>Kyle Den Hartog</a:t>
            </a:r>
            <a:r>
              <a:rPr lang="en-US" sz="2400">
                <a:solidFill>
                  <a:srgbClr val="FFFFFF"/>
                </a:solidFill>
                <a:latin typeface="Proxima Nova"/>
                <a:ea typeface="Proxima Nova"/>
                <a:cs typeface="Proxima Nova"/>
                <a:sym typeface="Proxima Nova"/>
              </a:rPr>
              <a:t>, Hyperledger Technical Ambassador, Evernym</a:t>
            </a:r>
            <a:endParaRPr sz="2400">
              <a:solidFill>
                <a:srgbClr val="FFFFFF"/>
              </a:solidFill>
              <a:latin typeface="Proxima Nova"/>
              <a:ea typeface="Proxima Nova"/>
              <a:cs typeface="Proxima Nova"/>
              <a:sym typeface="Proxima Nova"/>
            </a:endParaRPr>
          </a:p>
          <a:p>
            <a:pPr algn="ctr">
              <a:buClr>
                <a:schemeClr val="dk1"/>
              </a:buClr>
              <a:buSzPts val="1100"/>
            </a:pPr>
            <a:r>
              <a:rPr lang="en-US" sz="2400">
                <a:solidFill>
                  <a:srgbClr val="FFFFFF"/>
                </a:solidFill>
                <a:uFill>
                  <a:noFill/>
                </a:uFill>
                <a:latin typeface="Proxima Nova"/>
                <a:ea typeface="Proxima Nova"/>
                <a:cs typeface="Proxima Nova"/>
                <a:sym typeface="Proxima Nova"/>
                <a:hlinkClick r:id="rId3"/>
              </a:rPr>
              <a:t>twitter.com/</a:t>
            </a:r>
            <a:r>
              <a:rPr lang="en-US" sz="2400" b="1">
                <a:solidFill>
                  <a:srgbClr val="FFFFFF"/>
                </a:solidFill>
                <a:latin typeface="Proxima Nova"/>
                <a:ea typeface="Proxima Nova"/>
                <a:cs typeface="Proxima Nova"/>
                <a:sym typeface="Proxima Nova"/>
              </a:rPr>
              <a:t>kyle_dh</a:t>
            </a:r>
            <a:endParaRPr sz="2400" b="1">
              <a:solidFill>
                <a:srgbClr val="FFFFFF"/>
              </a:solidFill>
              <a:latin typeface="Proxima Nova"/>
              <a:ea typeface="Proxima Nova"/>
              <a:cs typeface="Proxima Nova"/>
              <a:sym typeface="Proxima Nova"/>
            </a:endParaRPr>
          </a:p>
          <a:p>
            <a:pPr algn="ctr">
              <a:buClr>
                <a:schemeClr val="dk1"/>
              </a:buClr>
              <a:buSzPts val="1100"/>
            </a:pPr>
            <a:r>
              <a:rPr lang="en-US" sz="2400" b="1">
                <a:solidFill>
                  <a:srgbClr val="FFFFFF"/>
                </a:solidFill>
                <a:uFill>
                  <a:noFill/>
                </a:uFill>
                <a:latin typeface="Proxima Nova"/>
                <a:ea typeface="Proxima Nova"/>
                <a:cs typeface="Proxima Nova"/>
                <a:sym typeface="Proxima Nova"/>
                <a:hlinkClick r:id="rId4"/>
              </a:rPr>
              <a:t>@</a:t>
            </a:r>
            <a:r>
              <a:rPr lang="en-US" sz="2400">
                <a:solidFill>
                  <a:srgbClr val="FFFFFF"/>
                </a:solidFill>
                <a:latin typeface="Proxima Nova"/>
                <a:ea typeface="Proxima Nova"/>
                <a:cs typeface="Proxima Nova"/>
                <a:sym typeface="Proxima Nova"/>
              </a:rPr>
              <a:t>kdenhartog on Hyperledger Chat</a:t>
            </a:r>
            <a:endParaRPr sz="1467">
              <a:solidFill>
                <a:srgbClr val="FFFFFF"/>
              </a:solidFill>
              <a:latin typeface="Proxima Nova"/>
              <a:ea typeface="Proxima Nova"/>
              <a:cs typeface="Proxima Nova"/>
              <a:sym typeface="Proxima Nova"/>
            </a:endParaRPr>
          </a:p>
        </p:txBody>
      </p:sp>
    </p:spTree>
    <p:extLst>
      <p:ext uri="{BB962C8B-B14F-4D97-AF65-F5344CB8AC3E}">
        <p14:creationId xmlns:p14="http://schemas.microsoft.com/office/powerpoint/2010/main" val="28291535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743"/>
        <p:cNvGrpSpPr/>
        <p:nvPr/>
      </p:nvGrpSpPr>
      <p:grpSpPr>
        <a:xfrm>
          <a:off x="0" y="0"/>
          <a:ext cx="0" cy="0"/>
          <a:chOff x="0" y="0"/>
          <a:chExt cx="0" cy="0"/>
        </a:xfrm>
      </p:grpSpPr>
      <p:sp>
        <p:nvSpPr>
          <p:cNvPr id="744" name="Google Shape;744;p85"/>
          <p:cNvSpPr txBox="1">
            <a:spLocks noGrp="1"/>
          </p:cNvSpPr>
          <p:nvPr>
            <p:ph type="subTitle" idx="1"/>
          </p:nvPr>
        </p:nvSpPr>
        <p:spPr>
          <a:xfrm>
            <a:off x="861900" y="3000545"/>
            <a:ext cx="10176800" cy="856800"/>
          </a:xfrm>
          <a:prstGeom prst="rect">
            <a:avLst/>
          </a:prstGeom>
          <a:noFill/>
          <a:ln>
            <a:noFill/>
          </a:ln>
        </p:spPr>
        <p:txBody>
          <a:bodyPr spcFirstLastPara="1" vert="horz" wrap="square" lIns="0" tIns="0" rIns="0" bIns="0" rtlCol="0" anchor="ctr" anchorCtr="0">
            <a:noAutofit/>
          </a:bodyPr>
          <a:lstStyle/>
          <a:p>
            <a:pPr marL="0" indent="0">
              <a:spcBef>
                <a:spcPts val="0"/>
              </a:spcBef>
            </a:pPr>
            <a:r>
              <a:rPr lang="en-US" b="1" u="sng">
                <a:solidFill>
                  <a:srgbClr val="FFFFFF"/>
                </a:solidFill>
                <a:hlinkClick r:id="rId3"/>
              </a:rPr>
              <a:t>https://github.com/swcurran/education/tree/add-indy/LFS171x/indy-material/nodejs</a:t>
            </a:r>
            <a:endParaRPr b="1">
              <a:solidFill>
                <a:srgbClr val="FFFFFF"/>
              </a:solidFill>
            </a:endParaRPr>
          </a:p>
          <a:p>
            <a:pPr marL="0" indent="0">
              <a:spcBef>
                <a:spcPts val="0"/>
              </a:spcBef>
            </a:pPr>
            <a:r>
              <a:rPr lang="en-US" b="1"/>
              <a:t>By Stephen Curran </a:t>
            </a:r>
            <a:endParaRPr b="1"/>
          </a:p>
          <a:p>
            <a:pPr marL="0" indent="0">
              <a:spcBef>
                <a:spcPts val="0"/>
              </a:spcBef>
            </a:pPr>
            <a:r>
              <a:rPr lang="en-US" b="1"/>
              <a:t>of </a:t>
            </a:r>
            <a:endParaRPr b="1"/>
          </a:p>
          <a:p>
            <a:pPr marL="0" indent="0">
              <a:spcBef>
                <a:spcPts val="0"/>
              </a:spcBef>
            </a:pPr>
            <a:r>
              <a:rPr lang="en-US" b="1"/>
              <a:t>British Columbia Provincial Government</a:t>
            </a:r>
            <a:endParaRPr b="1"/>
          </a:p>
        </p:txBody>
      </p:sp>
    </p:spTree>
    <p:extLst>
      <p:ext uri="{BB962C8B-B14F-4D97-AF65-F5344CB8AC3E}">
        <p14:creationId xmlns:p14="http://schemas.microsoft.com/office/powerpoint/2010/main" val="85199972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748"/>
        <p:cNvGrpSpPr/>
        <p:nvPr/>
      </p:nvGrpSpPr>
      <p:grpSpPr>
        <a:xfrm>
          <a:off x="0" y="0"/>
          <a:ext cx="0" cy="0"/>
          <a:chOff x="0" y="0"/>
          <a:chExt cx="0" cy="0"/>
        </a:xfrm>
      </p:grpSpPr>
      <p:sp>
        <p:nvSpPr>
          <p:cNvPr id="749" name="Google Shape;749;p86"/>
          <p:cNvSpPr txBox="1">
            <a:spLocks noGrp="1"/>
          </p:cNvSpPr>
          <p:nvPr>
            <p:ph type="subTitle" idx="1"/>
          </p:nvPr>
        </p:nvSpPr>
        <p:spPr>
          <a:xfrm>
            <a:off x="861900" y="3000545"/>
            <a:ext cx="10176800" cy="856800"/>
          </a:xfrm>
          <a:prstGeom prst="rect">
            <a:avLst/>
          </a:prstGeom>
          <a:noFill/>
          <a:ln>
            <a:noFill/>
          </a:ln>
        </p:spPr>
        <p:txBody>
          <a:bodyPr spcFirstLastPara="1" vert="horz" wrap="square" lIns="0" tIns="0" rIns="0" bIns="0" rtlCol="0" anchor="ctr" anchorCtr="0">
            <a:noAutofit/>
          </a:bodyPr>
          <a:lstStyle/>
          <a:p>
            <a:pPr marL="0" indent="0">
              <a:spcBef>
                <a:spcPts val="0"/>
              </a:spcBef>
            </a:pPr>
            <a:r>
              <a:rPr lang="en-US" sz="4000" b="1" u="sng">
                <a:solidFill>
                  <a:srgbClr val="FFFFFF"/>
                </a:solidFill>
                <a:hlinkClick r:id="rId3"/>
              </a:rPr>
              <a:t>https://github.com/kdenhartog/Indy-dev</a:t>
            </a:r>
            <a:endParaRPr sz="4000" b="1">
              <a:solidFill>
                <a:srgbClr val="FFFFFF"/>
              </a:solidFill>
            </a:endParaRPr>
          </a:p>
          <a:p>
            <a:pPr marL="0" indent="0">
              <a:spcBef>
                <a:spcPts val="0"/>
              </a:spcBef>
            </a:pPr>
            <a:r>
              <a:rPr lang="en-US" b="1">
                <a:solidFill>
                  <a:srgbClr val="FFFFFF"/>
                </a:solidFill>
              </a:rPr>
              <a:t>By Kyle Den Hartog</a:t>
            </a:r>
            <a:endParaRPr b="1">
              <a:solidFill>
                <a:srgbClr val="FFFFFF"/>
              </a:solidFill>
            </a:endParaRPr>
          </a:p>
        </p:txBody>
      </p:sp>
    </p:spTree>
    <p:extLst>
      <p:ext uri="{BB962C8B-B14F-4D97-AF65-F5344CB8AC3E}">
        <p14:creationId xmlns:p14="http://schemas.microsoft.com/office/powerpoint/2010/main" val="201012910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753"/>
        <p:cNvGrpSpPr/>
        <p:nvPr/>
      </p:nvGrpSpPr>
      <p:grpSpPr>
        <a:xfrm>
          <a:off x="0" y="0"/>
          <a:ext cx="0" cy="0"/>
          <a:chOff x="0" y="0"/>
          <a:chExt cx="0" cy="0"/>
        </a:xfrm>
      </p:grpSpPr>
      <p:sp>
        <p:nvSpPr>
          <p:cNvPr id="754" name="Google Shape;754;p87"/>
          <p:cNvSpPr txBox="1">
            <a:spLocks noGrp="1"/>
          </p:cNvSpPr>
          <p:nvPr>
            <p:ph type="ctrTitle"/>
          </p:nvPr>
        </p:nvSpPr>
        <p:spPr>
          <a:xfrm>
            <a:off x="1007533" y="1028700"/>
            <a:ext cx="10176800" cy="2672800"/>
          </a:xfrm>
          <a:prstGeom prst="rect">
            <a:avLst/>
          </a:prstGeom>
        </p:spPr>
        <p:txBody>
          <a:bodyPr spcFirstLastPara="1" vert="horz" wrap="square" lIns="0" tIns="0" rIns="0" bIns="0" rtlCol="0" anchor="ctr" anchorCtr="0">
            <a:noAutofit/>
          </a:bodyPr>
          <a:lstStyle/>
          <a:p>
            <a:r>
              <a:rPr lang="en-US"/>
              <a:t>Extra slides</a:t>
            </a:r>
            <a:endParaRPr/>
          </a:p>
        </p:txBody>
      </p:sp>
      <p:sp>
        <p:nvSpPr>
          <p:cNvPr id="755" name="Google Shape;755;p87"/>
          <p:cNvSpPr txBox="1">
            <a:spLocks noGrp="1"/>
          </p:cNvSpPr>
          <p:nvPr>
            <p:ph type="subTitle" idx="1"/>
          </p:nvPr>
        </p:nvSpPr>
        <p:spPr>
          <a:xfrm>
            <a:off x="1007533" y="3876361"/>
            <a:ext cx="10176800" cy="856800"/>
          </a:xfrm>
          <a:prstGeom prst="rect">
            <a:avLst/>
          </a:prstGeom>
        </p:spPr>
        <p:txBody>
          <a:bodyPr spcFirstLastPara="1" vert="horz" wrap="square" lIns="0" tIns="0" rIns="0" bIns="0" rtlCol="0" anchor="ctr" anchorCtr="0">
            <a:noAutofit/>
          </a:bodyPr>
          <a:lstStyle/>
          <a:p>
            <a:pPr marL="0" indent="0"/>
            <a:endParaRPr/>
          </a:p>
        </p:txBody>
      </p:sp>
      <p:sp>
        <p:nvSpPr>
          <p:cNvPr id="756" name="Google Shape;756;p87"/>
          <p:cNvSpPr txBox="1">
            <a:spLocks noGrp="1"/>
          </p:cNvSpPr>
          <p:nvPr>
            <p:ph type="sldNum" idx="12"/>
          </p:nvPr>
        </p:nvSpPr>
        <p:spPr>
          <a:xfrm>
            <a:off x="11131296" y="5758045"/>
            <a:ext cx="624800" cy="366000"/>
          </a:xfrm>
          <a:prstGeom prst="rect">
            <a:avLst/>
          </a:prstGeom>
        </p:spPr>
        <p:txBody>
          <a:bodyPr spcFirstLastPara="1" vert="horz" wrap="square" lIns="0" tIns="0" rIns="0" bIns="0" rtlCol="0" anchor="ctr" anchorCtr="0">
            <a:noAutofit/>
          </a:bodyPr>
          <a:lstStyle/>
          <a:p>
            <a:pPr>
              <a:buClr>
                <a:srgbClr val="000000"/>
              </a:buClr>
            </a:pPr>
            <a:fld id="{00000000-1234-1234-1234-123412341234}" type="slidenum">
              <a:rPr lang="en-US"/>
              <a:pPr>
                <a:buClr>
                  <a:srgbClr val="000000"/>
                </a:buClr>
              </a:pPr>
              <a:t>55</a:t>
            </a:fld>
            <a:endParaRPr/>
          </a:p>
        </p:txBody>
      </p:sp>
      <p:sp>
        <p:nvSpPr>
          <p:cNvPr id="757" name="Google Shape;757;p87"/>
          <p:cNvSpPr txBox="1">
            <a:spLocks noGrp="1"/>
          </p:cNvSpPr>
          <p:nvPr>
            <p:ph type="body" idx="2"/>
          </p:nvPr>
        </p:nvSpPr>
        <p:spPr>
          <a:xfrm>
            <a:off x="1007533" y="4905916"/>
            <a:ext cx="10176800" cy="593200"/>
          </a:xfrm>
          <a:prstGeom prst="rect">
            <a:avLst/>
          </a:prstGeom>
        </p:spPr>
        <p:txBody>
          <a:bodyPr spcFirstLastPara="1" vert="horz" wrap="square" lIns="0" tIns="0" rIns="0" bIns="0" rtlCol="0" anchor="ctr" anchorCtr="0">
            <a:noAutofit/>
          </a:bodyPr>
          <a:lstStyle/>
          <a:p>
            <a:pPr marL="0" indent="0"/>
            <a:endParaRPr/>
          </a:p>
        </p:txBody>
      </p:sp>
    </p:spTree>
    <p:extLst>
      <p:ext uri="{BB962C8B-B14F-4D97-AF65-F5344CB8AC3E}">
        <p14:creationId xmlns:p14="http://schemas.microsoft.com/office/powerpoint/2010/main" val="304791711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761"/>
        <p:cNvGrpSpPr/>
        <p:nvPr/>
      </p:nvGrpSpPr>
      <p:grpSpPr>
        <a:xfrm>
          <a:off x="0" y="0"/>
          <a:ext cx="0" cy="0"/>
          <a:chOff x="0" y="0"/>
          <a:chExt cx="0" cy="0"/>
        </a:xfrm>
      </p:grpSpPr>
      <p:sp>
        <p:nvSpPr>
          <p:cNvPr id="762" name="Google Shape;762;p88"/>
          <p:cNvSpPr txBox="1"/>
          <p:nvPr/>
        </p:nvSpPr>
        <p:spPr>
          <a:xfrm>
            <a:off x="945633" y="251233"/>
            <a:ext cx="10152800" cy="780400"/>
          </a:xfrm>
          <a:prstGeom prst="rect">
            <a:avLst/>
          </a:prstGeom>
          <a:noFill/>
          <a:ln>
            <a:noFill/>
          </a:ln>
        </p:spPr>
        <p:txBody>
          <a:bodyPr spcFirstLastPara="1" wrap="square" lIns="121900" tIns="121900" rIns="121900" bIns="121900" anchor="t" anchorCtr="0">
            <a:noAutofit/>
          </a:bodyPr>
          <a:lstStyle/>
          <a:p>
            <a:pPr>
              <a:buClr>
                <a:srgbClr val="000000"/>
              </a:buClr>
              <a:buSzPts val="2800"/>
            </a:pPr>
            <a:r>
              <a:rPr lang="en-US" sz="3733" b="1">
                <a:solidFill>
                  <a:srgbClr val="414042"/>
                </a:solidFill>
                <a:latin typeface="Proxima Nova"/>
                <a:ea typeface="Proxima Nova"/>
                <a:cs typeface="Proxima Nova"/>
                <a:sym typeface="Proxima Nova"/>
              </a:rPr>
              <a:t>3rd Dimension: Agents Axis</a:t>
            </a:r>
            <a:endParaRPr sz="3733" b="1">
              <a:solidFill>
                <a:srgbClr val="414042"/>
              </a:solidFill>
              <a:latin typeface="Proxima Nova"/>
              <a:ea typeface="Proxima Nova"/>
              <a:cs typeface="Proxima Nova"/>
              <a:sym typeface="Proxima Nova"/>
            </a:endParaRPr>
          </a:p>
        </p:txBody>
      </p:sp>
      <p:sp>
        <p:nvSpPr>
          <p:cNvPr id="763" name="Google Shape;763;p88"/>
          <p:cNvSpPr txBox="1"/>
          <p:nvPr/>
        </p:nvSpPr>
        <p:spPr>
          <a:xfrm>
            <a:off x="5844116" y="7054708"/>
            <a:ext cx="503600" cy="405600"/>
          </a:xfrm>
          <a:prstGeom prst="rect">
            <a:avLst/>
          </a:prstGeom>
          <a:noFill/>
          <a:ln>
            <a:noFill/>
          </a:ln>
        </p:spPr>
        <p:txBody>
          <a:bodyPr spcFirstLastPara="1" wrap="square" lIns="121900" tIns="60933" rIns="121900" bIns="60933" anchor="ctr" anchorCtr="0">
            <a:noAutofit/>
          </a:bodyPr>
          <a:lstStyle/>
          <a:p>
            <a:pPr algn="just"/>
            <a:fld id="{00000000-1234-1234-1234-123412341234}" type="slidenum">
              <a:rPr lang="en-US" sz="1400">
                <a:solidFill>
                  <a:srgbClr val="888888"/>
                </a:solidFill>
              </a:rPr>
              <a:pPr algn="just"/>
              <a:t>56</a:t>
            </a:fld>
            <a:endParaRPr sz="1400">
              <a:solidFill>
                <a:srgbClr val="888888"/>
              </a:solidFill>
            </a:endParaRPr>
          </a:p>
        </p:txBody>
      </p:sp>
      <p:sp>
        <p:nvSpPr>
          <p:cNvPr id="764" name="Google Shape;764;p88"/>
          <p:cNvSpPr txBox="1"/>
          <p:nvPr/>
        </p:nvSpPr>
        <p:spPr>
          <a:xfrm>
            <a:off x="924567" y="4562167"/>
            <a:ext cx="9866000" cy="1680000"/>
          </a:xfrm>
          <a:prstGeom prst="rect">
            <a:avLst/>
          </a:prstGeom>
          <a:noFill/>
          <a:ln>
            <a:noFill/>
          </a:ln>
        </p:spPr>
        <p:txBody>
          <a:bodyPr spcFirstLastPara="1" wrap="square" lIns="121900" tIns="121900" rIns="121900" bIns="121900" anchor="ctr" anchorCtr="0">
            <a:noAutofit/>
          </a:bodyPr>
          <a:lstStyle/>
          <a:p>
            <a:pPr algn="ctr"/>
            <a:r>
              <a:rPr lang="en-US" sz="3733">
                <a:solidFill>
                  <a:srgbClr val="CC0000"/>
                </a:solidFill>
                <a:latin typeface="Avenir"/>
                <a:ea typeface="Avenir"/>
                <a:cs typeface="Avenir"/>
                <a:sym typeface="Avenir"/>
              </a:rPr>
              <a:t>You have agents that help you do things.</a:t>
            </a:r>
            <a:endParaRPr sz="3733">
              <a:solidFill>
                <a:srgbClr val="CC0000"/>
              </a:solidFill>
              <a:latin typeface="Avenir"/>
              <a:ea typeface="Avenir"/>
              <a:cs typeface="Avenir"/>
              <a:sym typeface="Avenir"/>
            </a:endParaRPr>
          </a:p>
        </p:txBody>
      </p:sp>
      <p:sp>
        <p:nvSpPr>
          <p:cNvPr id="765" name="Google Shape;765;p88"/>
          <p:cNvSpPr txBox="1"/>
          <p:nvPr/>
        </p:nvSpPr>
        <p:spPr>
          <a:xfrm rot="-1802445">
            <a:off x="2747096" y="4360844"/>
            <a:ext cx="1537307" cy="590512"/>
          </a:xfrm>
          <a:prstGeom prst="rect">
            <a:avLst/>
          </a:prstGeom>
          <a:noFill/>
          <a:ln>
            <a:noFill/>
          </a:ln>
        </p:spPr>
        <p:txBody>
          <a:bodyPr spcFirstLastPara="1" wrap="square" lIns="121900" tIns="121900" rIns="121900" bIns="121900" anchor="t" anchorCtr="0">
            <a:noAutofit/>
          </a:bodyPr>
          <a:lstStyle/>
          <a:p>
            <a:pPr algn="r"/>
            <a:r>
              <a:rPr lang="en-US" sz="2400">
                <a:solidFill>
                  <a:srgbClr val="CC0000"/>
                </a:solidFill>
                <a:latin typeface="Avenir"/>
                <a:ea typeface="Avenir"/>
                <a:cs typeface="Avenir"/>
                <a:sym typeface="Avenir"/>
              </a:rPr>
              <a:t>Agents</a:t>
            </a:r>
            <a:endParaRPr sz="2400">
              <a:solidFill>
                <a:srgbClr val="CC0000"/>
              </a:solidFill>
              <a:latin typeface="Avenir"/>
              <a:ea typeface="Avenir"/>
              <a:cs typeface="Avenir"/>
              <a:sym typeface="Avenir"/>
            </a:endParaRPr>
          </a:p>
        </p:txBody>
      </p:sp>
      <p:sp>
        <p:nvSpPr>
          <p:cNvPr id="766" name="Google Shape;766;p88"/>
          <p:cNvSpPr txBox="1"/>
          <p:nvPr/>
        </p:nvSpPr>
        <p:spPr>
          <a:xfrm rot="-574">
            <a:off x="4925449" y="2086360"/>
            <a:ext cx="2396000" cy="403200"/>
          </a:xfrm>
          <a:prstGeom prst="rect">
            <a:avLst/>
          </a:prstGeom>
          <a:noFill/>
          <a:ln>
            <a:noFill/>
          </a:ln>
        </p:spPr>
        <p:txBody>
          <a:bodyPr spcFirstLastPara="1" wrap="square" lIns="121900" tIns="121900" rIns="121900" bIns="121900" anchor="ctr" anchorCtr="0">
            <a:noAutofit/>
          </a:bodyPr>
          <a:lstStyle/>
          <a:p>
            <a:r>
              <a:rPr lang="en-US" sz="2400">
                <a:latin typeface="Avenir"/>
                <a:ea typeface="Avenir"/>
                <a:cs typeface="Avenir"/>
                <a:sym typeface="Avenir"/>
              </a:rPr>
              <a:t>your iPad</a:t>
            </a:r>
            <a:endParaRPr sz="2400">
              <a:latin typeface="Avenir"/>
              <a:ea typeface="Avenir"/>
              <a:cs typeface="Avenir"/>
              <a:sym typeface="Avenir"/>
            </a:endParaRPr>
          </a:p>
        </p:txBody>
      </p:sp>
      <p:sp>
        <p:nvSpPr>
          <p:cNvPr id="767" name="Google Shape;767;p88"/>
          <p:cNvSpPr txBox="1"/>
          <p:nvPr/>
        </p:nvSpPr>
        <p:spPr>
          <a:xfrm rot="-449">
            <a:off x="5583481" y="4252625"/>
            <a:ext cx="3062800" cy="403200"/>
          </a:xfrm>
          <a:prstGeom prst="rect">
            <a:avLst/>
          </a:prstGeom>
          <a:noFill/>
          <a:ln>
            <a:noFill/>
          </a:ln>
        </p:spPr>
        <p:txBody>
          <a:bodyPr spcFirstLastPara="1" wrap="square" lIns="121900" tIns="121900" rIns="121900" bIns="121900" anchor="ctr" anchorCtr="0">
            <a:noAutofit/>
          </a:bodyPr>
          <a:lstStyle/>
          <a:p>
            <a:r>
              <a:rPr lang="en-US" sz="2400">
                <a:latin typeface="Avenir"/>
                <a:ea typeface="Avenir"/>
                <a:cs typeface="Avenir"/>
                <a:sym typeface="Avenir"/>
              </a:rPr>
              <a:t>your notebook</a:t>
            </a:r>
            <a:endParaRPr sz="2400">
              <a:latin typeface="Avenir"/>
              <a:ea typeface="Avenir"/>
              <a:cs typeface="Avenir"/>
              <a:sym typeface="Avenir"/>
            </a:endParaRPr>
          </a:p>
        </p:txBody>
      </p:sp>
      <p:sp>
        <p:nvSpPr>
          <p:cNvPr id="768" name="Google Shape;768;p88"/>
          <p:cNvSpPr txBox="1"/>
          <p:nvPr/>
        </p:nvSpPr>
        <p:spPr>
          <a:xfrm rot="-621">
            <a:off x="2516149" y="2597151"/>
            <a:ext cx="2215200" cy="403200"/>
          </a:xfrm>
          <a:prstGeom prst="rect">
            <a:avLst/>
          </a:prstGeom>
          <a:noFill/>
          <a:ln>
            <a:noFill/>
          </a:ln>
        </p:spPr>
        <p:txBody>
          <a:bodyPr spcFirstLastPara="1" wrap="square" lIns="121900" tIns="121900" rIns="121900" bIns="121900" anchor="ctr" anchorCtr="0">
            <a:noAutofit/>
          </a:bodyPr>
          <a:lstStyle/>
          <a:p>
            <a:pPr algn="r"/>
            <a:r>
              <a:rPr lang="en-US" sz="2400">
                <a:latin typeface="Avenir"/>
                <a:ea typeface="Avenir"/>
                <a:cs typeface="Avenir"/>
                <a:sym typeface="Avenir"/>
              </a:rPr>
              <a:t>a cloud agent</a:t>
            </a:r>
            <a:endParaRPr sz="2400">
              <a:latin typeface="Avenir"/>
              <a:ea typeface="Avenir"/>
              <a:cs typeface="Avenir"/>
              <a:sym typeface="Avenir"/>
            </a:endParaRPr>
          </a:p>
        </p:txBody>
      </p:sp>
      <p:cxnSp>
        <p:nvCxnSpPr>
          <p:cNvPr id="769" name="Google Shape;769;p88"/>
          <p:cNvCxnSpPr/>
          <p:nvPr/>
        </p:nvCxnSpPr>
        <p:spPr>
          <a:xfrm rot="8996905">
            <a:off x="4146392" y="3525980"/>
            <a:ext cx="2641481" cy="0"/>
          </a:xfrm>
          <a:prstGeom prst="straightConnector1">
            <a:avLst/>
          </a:prstGeom>
          <a:noFill/>
          <a:ln w="76200" cap="flat" cmpd="sng">
            <a:solidFill>
              <a:srgbClr val="E06666"/>
            </a:solidFill>
            <a:prstDash val="solid"/>
            <a:round/>
            <a:headEnd type="none" w="med" len="med"/>
            <a:tailEnd type="none" w="med" len="med"/>
          </a:ln>
        </p:spPr>
      </p:cxnSp>
      <p:sp>
        <p:nvSpPr>
          <p:cNvPr id="770" name="Google Shape;770;p88"/>
          <p:cNvSpPr/>
          <p:nvPr/>
        </p:nvSpPr>
        <p:spPr>
          <a:xfrm>
            <a:off x="6728624" y="1961152"/>
            <a:ext cx="1162800" cy="1174800"/>
          </a:xfrm>
          <a:prstGeom prst="ellipse">
            <a:avLst/>
          </a:prstGeom>
          <a:solidFill>
            <a:srgbClr val="EEEEEE"/>
          </a:soli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pPr algn="ctr"/>
            <a:r>
              <a:rPr lang="en-US" sz="2400">
                <a:latin typeface="Avenir"/>
                <a:ea typeface="Avenir"/>
                <a:cs typeface="Avenir"/>
                <a:sym typeface="Avenir"/>
              </a:rPr>
              <a:t>you</a:t>
            </a:r>
            <a:endParaRPr sz="2400">
              <a:latin typeface="Avenir"/>
              <a:ea typeface="Avenir"/>
              <a:cs typeface="Avenir"/>
              <a:sym typeface="Avenir"/>
            </a:endParaRPr>
          </a:p>
        </p:txBody>
      </p:sp>
      <p:sp>
        <p:nvSpPr>
          <p:cNvPr id="771" name="Google Shape;771;p88"/>
          <p:cNvSpPr/>
          <p:nvPr/>
        </p:nvSpPr>
        <p:spPr>
          <a:xfrm rot="3597830">
            <a:off x="4443348" y="3971610"/>
            <a:ext cx="322048" cy="106821"/>
          </a:xfrm>
          <a:prstGeom prst="rect">
            <a:avLst/>
          </a:prstGeom>
          <a:solidFill>
            <a:srgbClr val="CC0000"/>
          </a:solidFill>
          <a:ln>
            <a:noFill/>
          </a:ln>
        </p:spPr>
        <p:txBody>
          <a:bodyPr spcFirstLastPara="1" wrap="square" lIns="121900" tIns="121900" rIns="121900" bIns="121900" anchor="ctr" anchorCtr="0">
            <a:noAutofit/>
          </a:bodyPr>
          <a:lstStyle/>
          <a:p>
            <a:endParaRPr sz="2400"/>
          </a:p>
        </p:txBody>
      </p:sp>
      <p:sp>
        <p:nvSpPr>
          <p:cNvPr id="772" name="Google Shape;772;p88"/>
          <p:cNvSpPr/>
          <p:nvPr/>
        </p:nvSpPr>
        <p:spPr>
          <a:xfrm rot="3597830">
            <a:off x="5029647" y="3632468"/>
            <a:ext cx="322048" cy="106821"/>
          </a:xfrm>
          <a:prstGeom prst="rect">
            <a:avLst/>
          </a:prstGeom>
          <a:solidFill>
            <a:srgbClr val="CC0000"/>
          </a:solidFill>
          <a:ln>
            <a:noFill/>
          </a:ln>
        </p:spPr>
        <p:txBody>
          <a:bodyPr spcFirstLastPara="1" wrap="square" lIns="121900" tIns="121900" rIns="121900" bIns="121900" anchor="ctr" anchorCtr="0">
            <a:noAutofit/>
          </a:bodyPr>
          <a:lstStyle/>
          <a:p>
            <a:endParaRPr sz="2400"/>
          </a:p>
        </p:txBody>
      </p:sp>
      <p:sp>
        <p:nvSpPr>
          <p:cNvPr id="773" name="Google Shape;773;p88"/>
          <p:cNvSpPr/>
          <p:nvPr/>
        </p:nvSpPr>
        <p:spPr>
          <a:xfrm rot="3597830">
            <a:off x="5615947" y="3293328"/>
            <a:ext cx="322048" cy="106821"/>
          </a:xfrm>
          <a:prstGeom prst="rect">
            <a:avLst/>
          </a:prstGeom>
          <a:solidFill>
            <a:srgbClr val="CC0000"/>
          </a:solidFill>
          <a:ln>
            <a:noFill/>
          </a:ln>
        </p:spPr>
        <p:txBody>
          <a:bodyPr spcFirstLastPara="1" wrap="square" lIns="121900" tIns="121900" rIns="121900" bIns="121900" anchor="ctr" anchorCtr="0">
            <a:noAutofit/>
          </a:bodyPr>
          <a:lstStyle/>
          <a:p>
            <a:endParaRPr sz="2400"/>
          </a:p>
        </p:txBody>
      </p:sp>
      <p:sp>
        <p:nvSpPr>
          <p:cNvPr id="774" name="Google Shape;774;p88"/>
          <p:cNvSpPr/>
          <p:nvPr/>
        </p:nvSpPr>
        <p:spPr>
          <a:xfrm rot="3597830">
            <a:off x="6202247" y="2954187"/>
            <a:ext cx="322048" cy="106821"/>
          </a:xfrm>
          <a:prstGeom prst="rect">
            <a:avLst/>
          </a:prstGeom>
          <a:solidFill>
            <a:srgbClr val="CC0000"/>
          </a:solidFill>
          <a:ln>
            <a:noFill/>
          </a:ln>
        </p:spPr>
        <p:txBody>
          <a:bodyPr spcFirstLastPara="1" wrap="square" lIns="121900" tIns="121900" rIns="121900" bIns="121900" anchor="ctr" anchorCtr="0">
            <a:noAutofit/>
          </a:bodyPr>
          <a:lstStyle/>
          <a:p>
            <a:endParaRPr sz="2400"/>
          </a:p>
        </p:txBody>
      </p:sp>
      <p:sp>
        <p:nvSpPr>
          <p:cNvPr id="775" name="Google Shape;775;p88"/>
          <p:cNvSpPr txBox="1"/>
          <p:nvPr/>
        </p:nvSpPr>
        <p:spPr>
          <a:xfrm rot="-464">
            <a:off x="6268916" y="3821477"/>
            <a:ext cx="2964800" cy="403200"/>
          </a:xfrm>
          <a:prstGeom prst="rect">
            <a:avLst/>
          </a:prstGeom>
          <a:noFill/>
          <a:ln>
            <a:noFill/>
          </a:ln>
        </p:spPr>
        <p:txBody>
          <a:bodyPr spcFirstLastPara="1" wrap="square" lIns="121900" tIns="121900" rIns="121900" bIns="121900" anchor="ctr" anchorCtr="0">
            <a:noAutofit/>
          </a:bodyPr>
          <a:lstStyle/>
          <a:p>
            <a:r>
              <a:rPr lang="en-US" sz="2400">
                <a:latin typeface="Avenir"/>
                <a:ea typeface="Avenir"/>
                <a:cs typeface="Avenir"/>
                <a:sym typeface="Avenir"/>
              </a:rPr>
              <a:t>your mobile phone</a:t>
            </a:r>
            <a:endParaRPr sz="2400">
              <a:latin typeface="Avenir"/>
              <a:ea typeface="Avenir"/>
              <a:cs typeface="Avenir"/>
              <a:sym typeface="Avenir"/>
            </a:endParaRPr>
          </a:p>
        </p:txBody>
      </p:sp>
      <p:cxnSp>
        <p:nvCxnSpPr>
          <p:cNvPr id="776" name="Google Shape;776;p88"/>
          <p:cNvCxnSpPr>
            <a:stCxn id="771" idx="1"/>
          </p:cNvCxnSpPr>
          <p:nvPr/>
        </p:nvCxnSpPr>
        <p:spPr>
          <a:xfrm rot="10800000">
            <a:off x="4523772" y="3054820"/>
            <a:ext cx="0" cy="830800"/>
          </a:xfrm>
          <a:prstGeom prst="straightConnector1">
            <a:avLst/>
          </a:prstGeom>
          <a:noFill/>
          <a:ln w="9525" cap="flat" cmpd="sng">
            <a:solidFill>
              <a:srgbClr val="999999"/>
            </a:solidFill>
            <a:prstDash val="solid"/>
            <a:round/>
            <a:headEnd type="none" w="med" len="med"/>
            <a:tailEnd type="none" w="med" len="med"/>
          </a:ln>
        </p:spPr>
      </p:cxnSp>
      <p:cxnSp>
        <p:nvCxnSpPr>
          <p:cNvPr id="777" name="Google Shape;777;p88"/>
          <p:cNvCxnSpPr>
            <a:stCxn id="772" idx="1"/>
          </p:cNvCxnSpPr>
          <p:nvPr/>
        </p:nvCxnSpPr>
        <p:spPr>
          <a:xfrm rot="10800000">
            <a:off x="5110071" y="2617279"/>
            <a:ext cx="0" cy="929200"/>
          </a:xfrm>
          <a:prstGeom prst="straightConnector1">
            <a:avLst/>
          </a:prstGeom>
          <a:noFill/>
          <a:ln w="9525" cap="flat" cmpd="sng">
            <a:solidFill>
              <a:srgbClr val="999999"/>
            </a:solidFill>
            <a:prstDash val="solid"/>
            <a:round/>
            <a:headEnd type="none" w="med" len="med"/>
            <a:tailEnd type="none" w="med" len="med"/>
          </a:ln>
        </p:spPr>
      </p:cxnSp>
      <p:cxnSp>
        <p:nvCxnSpPr>
          <p:cNvPr id="778" name="Google Shape;778;p88"/>
          <p:cNvCxnSpPr>
            <a:endCxn id="773" idx="3"/>
          </p:cNvCxnSpPr>
          <p:nvPr/>
        </p:nvCxnSpPr>
        <p:spPr>
          <a:xfrm rot="10800000">
            <a:off x="5857571" y="3486139"/>
            <a:ext cx="0" cy="776800"/>
          </a:xfrm>
          <a:prstGeom prst="straightConnector1">
            <a:avLst/>
          </a:prstGeom>
          <a:noFill/>
          <a:ln w="9525" cap="flat" cmpd="sng">
            <a:solidFill>
              <a:srgbClr val="999999"/>
            </a:solidFill>
            <a:prstDash val="solid"/>
            <a:round/>
            <a:headEnd type="none" w="med" len="med"/>
            <a:tailEnd type="none" w="med" len="med"/>
          </a:ln>
        </p:spPr>
      </p:cxnSp>
      <p:cxnSp>
        <p:nvCxnSpPr>
          <p:cNvPr id="779" name="Google Shape;779;p88"/>
          <p:cNvCxnSpPr>
            <a:endCxn id="774" idx="3"/>
          </p:cNvCxnSpPr>
          <p:nvPr/>
        </p:nvCxnSpPr>
        <p:spPr>
          <a:xfrm rot="10800000">
            <a:off x="6443871" y="3146997"/>
            <a:ext cx="0" cy="668800"/>
          </a:xfrm>
          <a:prstGeom prst="straightConnector1">
            <a:avLst/>
          </a:prstGeom>
          <a:noFill/>
          <a:ln w="9525" cap="flat" cmpd="sng">
            <a:solidFill>
              <a:srgbClr val="999999"/>
            </a:solidFill>
            <a:prstDash val="solid"/>
            <a:round/>
            <a:headEnd type="none" w="med" len="med"/>
            <a:tailEnd type="none" w="med" len="med"/>
          </a:ln>
        </p:spPr>
      </p:cxnSp>
    </p:spTree>
    <p:extLst>
      <p:ext uri="{BB962C8B-B14F-4D97-AF65-F5344CB8AC3E}">
        <p14:creationId xmlns:p14="http://schemas.microsoft.com/office/powerpoint/2010/main" val="18710999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783"/>
        <p:cNvGrpSpPr/>
        <p:nvPr/>
      </p:nvGrpSpPr>
      <p:grpSpPr>
        <a:xfrm>
          <a:off x="0" y="0"/>
          <a:ext cx="0" cy="0"/>
          <a:chOff x="0" y="0"/>
          <a:chExt cx="0" cy="0"/>
        </a:xfrm>
      </p:grpSpPr>
      <p:sp>
        <p:nvSpPr>
          <p:cNvPr id="784" name="Google Shape;784;p89"/>
          <p:cNvSpPr/>
          <p:nvPr/>
        </p:nvSpPr>
        <p:spPr>
          <a:xfrm>
            <a:off x="6212433" y="1471600"/>
            <a:ext cx="3380800" cy="2179600"/>
          </a:xfrm>
          <a:prstGeom prst="rect">
            <a:avLst/>
          </a:prstGeom>
          <a:solidFill>
            <a:srgbClr val="87A07D">
              <a:alpha val="25099"/>
            </a:srgbClr>
          </a:solidFill>
          <a:ln w="19050" cap="flat" cmpd="sng">
            <a:solidFill>
              <a:srgbClr val="6AA84F"/>
            </a:solidFill>
            <a:prstDash val="dot"/>
            <a:round/>
            <a:headEnd type="none" w="sm" len="sm"/>
            <a:tailEnd type="none" w="sm" len="sm"/>
          </a:ln>
        </p:spPr>
        <p:txBody>
          <a:bodyPr spcFirstLastPara="1" wrap="square" lIns="121900" tIns="121900" rIns="121900" bIns="121900" anchor="ctr" anchorCtr="0">
            <a:noAutofit/>
          </a:bodyPr>
          <a:lstStyle/>
          <a:p>
            <a:pPr algn="ctr"/>
            <a:r>
              <a:rPr lang="en-US" sz="2400" b="1">
                <a:solidFill>
                  <a:srgbClr val="6AA84F"/>
                </a:solidFill>
                <a:latin typeface="Avenir"/>
                <a:ea typeface="Avenir"/>
                <a:cs typeface="Avenir"/>
                <a:sym typeface="Avenir"/>
              </a:rPr>
              <a:t>Who knows what about me?</a:t>
            </a:r>
            <a:endParaRPr sz="2400" b="1">
              <a:solidFill>
                <a:srgbClr val="6AA84F"/>
              </a:solidFill>
              <a:latin typeface="Avenir"/>
              <a:ea typeface="Avenir"/>
              <a:cs typeface="Avenir"/>
              <a:sym typeface="Avenir"/>
            </a:endParaRPr>
          </a:p>
        </p:txBody>
      </p:sp>
      <p:grpSp>
        <p:nvGrpSpPr>
          <p:cNvPr id="785" name="Google Shape;785;p89"/>
          <p:cNvGrpSpPr/>
          <p:nvPr/>
        </p:nvGrpSpPr>
        <p:grpSpPr>
          <a:xfrm>
            <a:off x="2354532" y="940567"/>
            <a:ext cx="7880769" cy="4971845"/>
            <a:chOff x="966335" y="50716"/>
            <a:chExt cx="7676074" cy="5376906"/>
          </a:xfrm>
        </p:grpSpPr>
        <p:sp>
          <p:nvSpPr>
            <p:cNvPr id="786" name="Google Shape;786;p89"/>
            <p:cNvSpPr/>
            <p:nvPr/>
          </p:nvSpPr>
          <p:spPr>
            <a:xfrm>
              <a:off x="3934617" y="2605078"/>
              <a:ext cx="1052100" cy="1138500"/>
            </a:xfrm>
            <a:prstGeom prst="ellipse">
              <a:avLst/>
            </a:prstGeom>
            <a:solidFill>
              <a:srgbClr val="EEEEEE"/>
            </a:soli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pPr algn="ctr"/>
              <a:r>
                <a:rPr lang="en-US" sz="2400">
                  <a:latin typeface="Proxima Nova"/>
                  <a:ea typeface="Proxima Nova"/>
                  <a:cs typeface="Proxima Nova"/>
                  <a:sym typeface="Proxima Nova"/>
                </a:rPr>
                <a:t>you</a:t>
              </a:r>
              <a:endParaRPr sz="2400">
                <a:latin typeface="Proxima Nova"/>
                <a:ea typeface="Proxima Nova"/>
                <a:cs typeface="Proxima Nova"/>
                <a:sym typeface="Proxima Nova"/>
              </a:endParaRPr>
            </a:p>
          </p:txBody>
        </p:sp>
        <p:grpSp>
          <p:nvGrpSpPr>
            <p:cNvPr id="787" name="Google Shape;787;p89"/>
            <p:cNvGrpSpPr/>
            <p:nvPr/>
          </p:nvGrpSpPr>
          <p:grpSpPr>
            <a:xfrm>
              <a:off x="3625006" y="50716"/>
              <a:ext cx="2134800" cy="2453602"/>
              <a:chOff x="4030819" y="-148084"/>
              <a:chExt cx="2134800" cy="2453602"/>
            </a:xfrm>
          </p:grpSpPr>
          <p:sp>
            <p:nvSpPr>
              <p:cNvPr id="788" name="Google Shape;788;p89"/>
              <p:cNvSpPr txBox="1"/>
              <p:nvPr/>
            </p:nvSpPr>
            <p:spPr>
              <a:xfrm>
                <a:off x="4030819" y="-148084"/>
                <a:ext cx="2134800" cy="442800"/>
              </a:xfrm>
              <a:prstGeom prst="rect">
                <a:avLst/>
              </a:prstGeom>
              <a:noFill/>
              <a:ln>
                <a:noFill/>
              </a:ln>
            </p:spPr>
            <p:txBody>
              <a:bodyPr spcFirstLastPara="1" wrap="square" lIns="121900" tIns="121900" rIns="121900" bIns="121900" anchor="t" anchorCtr="0">
                <a:noAutofit/>
              </a:bodyPr>
              <a:lstStyle/>
              <a:p>
                <a:pPr algn="ctr"/>
                <a:r>
                  <a:rPr lang="en-US" sz="2400">
                    <a:solidFill>
                      <a:srgbClr val="1155CC"/>
                    </a:solidFill>
                  </a:rPr>
                  <a:t>Relationships</a:t>
                </a:r>
                <a:endParaRPr sz="2400">
                  <a:solidFill>
                    <a:srgbClr val="1155CC"/>
                  </a:solidFill>
                </a:endParaRPr>
              </a:p>
            </p:txBody>
          </p:sp>
          <p:cxnSp>
            <p:nvCxnSpPr>
              <p:cNvPr id="789" name="Google Shape;789;p89"/>
              <p:cNvCxnSpPr/>
              <p:nvPr/>
            </p:nvCxnSpPr>
            <p:spPr>
              <a:xfrm rot="10800000">
                <a:off x="4866481" y="465618"/>
                <a:ext cx="0" cy="1839900"/>
              </a:xfrm>
              <a:prstGeom prst="straightConnector1">
                <a:avLst/>
              </a:prstGeom>
              <a:noFill/>
              <a:ln w="76200" cap="flat" cmpd="sng">
                <a:solidFill>
                  <a:srgbClr val="1155CC"/>
                </a:solidFill>
                <a:prstDash val="solid"/>
                <a:round/>
                <a:headEnd type="none" w="med" len="med"/>
                <a:tailEnd type="none" w="med" len="med"/>
              </a:ln>
            </p:spPr>
          </p:cxnSp>
          <p:grpSp>
            <p:nvGrpSpPr>
              <p:cNvPr id="790" name="Google Shape;790;p89"/>
              <p:cNvGrpSpPr/>
              <p:nvPr/>
            </p:nvGrpSpPr>
            <p:grpSpPr>
              <a:xfrm>
                <a:off x="4750975" y="769050"/>
                <a:ext cx="241500" cy="1407300"/>
                <a:chOff x="3996625" y="1847200"/>
                <a:chExt cx="241500" cy="1407300"/>
              </a:xfrm>
            </p:grpSpPr>
            <p:sp>
              <p:nvSpPr>
                <p:cNvPr id="791" name="Google Shape;791;p89"/>
                <p:cNvSpPr/>
                <p:nvPr/>
              </p:nvSpPr>
              <p:spPr>
                <a:xfrm>
                  <a:off x="3996625" y="2289600"/>
                  <a:ext cx="241500" cy="80100"/>
                </a:xfrm>
                <a:prstGeom prst="rect">
                  <a:avLst/>
                </a:prstGeom>
                <a:solidFill>
                  <a:srgbClr val="6D9EEB"/>
                </a:solidFill>
                <a:ln>
                  <a:noFill/>
                </a:ln>
              </p:spPr>
              <p:txBody>
                <a:bodyPr spcFirstLastPara="1" wrap="square" lIns="121900" tIns="121900" rIns="121900" bIns="121900" anchor="ctr" anchorCtr="0">
                  <a:noAutofit/>
                </a:bodyPr>
                <a:lstStyle/>
                <a:p>
                  <a:endParaRPr sz="2400"/>
                </a:p>
              </p:txBody>
            </p:sp>
            <p:sp>
              <p:nvSpPr>
                <p:cNvPr id="792" name="Google Shape;792;p89"/>
                <p:cNvSpPr/>
                <p:nvPr/>
              </p:nvSpPr>
              <p:spPr>
                <a:xfrm>
                  <a:off x="3996625" y="2732000"/>
                  <a:ext cx="241500" cy="80100"/>
                </a:xfrm>
                <a:prstGeom prst="rect">
                  <a:avLst/>
                </a:prstGeom>
                <a:solidFill>
                  <a:srgbClr val="6D9EEB"/>
                </a:solidFill>
                <a:ln>
                  <a:noFill/>
                </a:ln>
              </p:spPr>
              <p:txBody>
                <a:bodyPr spcFirstLastPara="1" wrap="square" lIns="121900" tIns="121900" rIns="121900" bIns="121900" anchor="ctr" anchorCtr="0">
                  <a:noAutofit/>
                </a:bodyPr>
                <a:lstStyle/>
                <a:p>
                  <a:endParaRPr sz="2400"/>
                </a:p>
              </p:txBody>
            </p:sp>
            <p:sp>
              <p:nvSpPr>
                <p:cNvPr id="793" name="Google Shape;793;p89"/>
                <p:cNvSpPr/>
                <p:nvPr/>
              </p:nvSpPr>
              <p:spPr>
                <a:xfrm>
                  <a:off x="3996625" y="3174400"/>
                  <a:ext cx="241500" cy="80100"/>
                </a:xfrm>
                <a:prstGeom prst="rect">
                  <a:avLst/>
                </a:prstGeom>
                <a:solidFill>
                  <a:srgbClr val="6D9EEB"/>
                </a:solidFill>
                <a:ln>
                  <a:noFill/>
                </a:ln>
              </p:spPr>
              <p:txBody>
                <a:bodyPr spcFirstLastPara="1" wrap="square" lIns="121900" tIns="121900" rIns="121900" bIns="121900" anchor="ctr" anchorCtr="0">
                  <a:noAutofit/>
                </a:bodyPr>
                <a:lstStyle/>
                <a:p>
                  <a:endParaRPr sz="2400"/>
                </a:p>
              </p:txBody>
            </p:sp>
            <p:sp>
              <p:nvSpPr>
                <p:cNvPr id="794" name="Google Shape;794;p89"/>
                <p:cNvSpPr/>
                <p:nvPr/>
              </p:nvSpPr>
              <p:spPr>
                <a:xfrm>
                  <a:off x="3996625" y="1847200"/>
                  <a:ext cx="241500" cy="80100"/>
                </a:xfrm>
                <a:prstGeom prst="rect">
                  <a:avLst/>
                </a:prstGeom>
                <a:solidFill>
                  <a:srgbClr val="6D9EEB"/>
                </a:solidFill>
                <a:ln>
                  <a:noFill/>
                </a:ln>
              </p:spPr>
              <p:txBody>
                <a:bodyPr spcFirstLastPara="1" wrap="square" lIns="121900" tIns="121900" rIns="121900" bIns="121900" anchor="ctr" anchorCtr="0">
                  <a:noAutofit/>
                </a:bodyPr>
                <a:lstStyle/>
                <a:p>
                  <a:endParaRPr sz="2400"/>
                </a:p>
              </p:txBody>
            </p:sp>
          </p:grpSp>
        </p:grpSp>
        <p:grpSp>
          <p:nvGrpSpPr>
            <p:cNvPr id="795" name="Google Shape;795;p89"/>
            <p:cNvGrpSpPr/>
            <p:nvPr/>
          </p:nvGrpSpPr>
          <p:grpSpPr>
            <a:xfrm>
              <a:off x="5048738" y="2958825"/>
              <a:ext cx="3593672" cy="442800"/>
              <a:chOff x="5454550" y="2760025"/>
              <a:chExt cx="3593672" cy="442800"/>
            </a:xfrm>
          </p:grpSpPr>
          <p:sp>
            <p:nvSpPr>
              <p:cNvPr id="796" name="Google Shape;796;p89"/>
              <p:cNvSpPr txBox="1"/>
              <p:nvPr/>
            </p:nvSpPr>
            <p:spPr>
              <a:xfrm>
                <a:off x="7497822" y="2760025"/>
                <a:ext cx="1550400" cy="442800"/>
              </a:xfrm>
              <a:prstGeom prst="rect">
                <a:avLst/>
              </a:prstGeom>
              <a:noFill/>
              <a:ln>
                <a:noFill/>
              </a:ln>
            </p:spPr>
            <p:txBody>
              <a:bodyPr spcFirstLastPara="1" wrap="square" lIns="121900" tIns="121900" rIns="121900" bIns="121900" anchor="t" anchorCtr="0">
                <a:noAutofit/>
              </a:bodyPr>
              <a:lstStyle/>
              <a:p>
                <a:r>
                  <a:rPr lang="en-US" sz="2400">
                    <a:solidFill>
                      <a:srgbClr val="BF9000"/>
                    </a:solidFill>
                  </a:rPr>
                  <a:t>Attributes</a:t>
                </a:r>
                <a:endParaRPr sz="2400">
                  <a:solidFill>
                    <a:srgbClr val="BF9000"/>
                  </a:solidFill>
                </a:endParaRPr>
              </a:p>
            </p:txBody>
          </p:sp>
          <p:cxnSp>
            <p:nvCxnSpPr>
              <p:cNvPr id="797" name="Google Shape;797;p89"/>
              <p:cNvCxnSpPr/>
              <p:nvPr/>
            </p:nvCxnSpPr>
            <p:spPr>
              <a:xfrm rot="10800000">
                <a:off x="5454550" y="2981425"/>
                <a:ext cx="1981200" cy="0"/>
              </a:xfrm>
              <a:prstGeom prst="straightConnector1">
                <a:avLst/>
              </a:prstGeom>
              <a:noFill/>
              <a:ln w="76200" cap="flat" cmpd="sng">
                <a:solidFill>
                  <a:srgbClr val="FFD966"/>
                </a:solidFill>
                <a:prstDash val="solid"/>
                <a:round/>
                <a:headEnd type="none" w="med" len="med"/>
                <a:tailEnd type="none" w="med" len="med"/>
              </a:ln>
            </p:spPr>
          </p:cxnSp>
          <p:sp>
            <p:nvSpPr>
              <p:cNvPr id="798" name="Google Shape;798;p89"/>
              <p:cNvSpPr/>
              <p:nvPr/>
            </p:nvSpPr>
            <p:spPr>
              <a:xfrm rot="5400000">
                <a:off x="5576925" y="2941375"/>
                <a:ext cx="241500" cy="80100"/>
              </a:xfrm>
              <a:prstGeom prst="rect">
                <a:avLst/>
              </a:prstGeom>
              <a:solidFill>
                <a:srgbClr val="BF9000"/>
              </a:solidFill>
              <a:ln>
                <a:noFill/>
              </a:ln>
            </p:spPr>
            <p:txBody>
              <a:bodyPr spcFirstLastPara="1" wrap="square" lIns="121900" tIns="121900" rIns="121900" bIns="121900" anchor="ctr" anchorCtr="0">
                <a:noAutofit/>
              </a:bodyPr>
              <a:lstStyle/>
              <a:p>
                <a:endParaRPr sz="2400"/>
              </a:p>
            </p:txBody>
          </p:sp>
          <p:sp>
            <p:nvSpPr>
              <p:cNvPr id="799" name="Google Shape;799;p89"/>
              <p:cNvSpPr/>
              <p:nvPr/>
            </p:nvSpPr>
            <p:spPr>
              <a:xfrm rot="5400000">
                <a:off x="6084925" y="2941375"/>
                <a:ext cx="241500" cy="80100"/>
              </a:xfrm>
              <a:prstGeom prst="rect">
                <a:avLst/>
              </a:prstGeom>
              <a:solidFill>
                <a:srgbClr val="BF9000"/>
              </a:solidFill>
              <a:ln>
                <a:noFill/>
              </a:ln>
            </p:spPr>
            <p:txBody>
              <a:bodyPr spcFirstLastPara="1" wrap="square" lIns="121900" tIns="121900" rIns="121900" bIns="121900" anchor="ctr" anchorCtr="0">
                <a:noAutofit/>
              </a:bodyPr>
              <a:lstStyle/>
              <a:p>
                <a:endParaRPr sz="2400"/>
              </a:p>
            </p:txBody>
          </p:sp>
          <p:sp>
            <p:nvSpPr>
              <p:cNvPr id="800" name="Google Shape;800;p89"/>
              <p:cNvSpPr/>
              <p:nvPr/>
            </p:nvSpPr>
            <p:spPr>
              <a:xfrm rot="5400000">
                <a:off x="6592925" y="2941375"/>
                <a:ext cx="241500" cy="80100"/>
              </a:xfrm>
              <a:prstGeom prst="rect">
                <a:avLst/>
              </a:prstGeom>
              <a:solidFill>
                <a:srgbClr val="BF9000"/>
              </a:solidFill>
              <a:ln>
                <a:noFill/>
              </a:ln>
            </p:spPr>
            <p:txBody>
              <a:bodyPr spcFirstLastPara="1" wrap="square" lIns="121900" tIns="121900" rIns="121900" bIns="121900" anchor="ctr" anchorCtr="0">
                <a:noAutofit/>
              </a:bodyPr>
              <a:lstStyle/>
              <a:p>
                <a:endParaRPr sz="2400"/>
              </a:p>
            </p:txBody>
          </p:sp>
          <p:sp>
            <p:nvSpPr>
              <p:cNvPr id="801" name="Google Shape;801;p89"/>
              <p:cNvSpPr/>
              <p:nvPr/>
            </p:nvSpPr>
            <p:spPr>
              <a:xfrm rot="5400000">
                <a:off x="7100925" y="2941375"/>
                <a:ext cx="241500" cy="80100"/>
              </a:xfrm>
              <a:prstGeom prst="rect">
                <a:avLst/>
              </a:prstGeom>
              <a:solidFill>
                <a:srgbClr val="BF9000"/>
              </a:solidFill>
              <a:ln>
                <a:noFill/>
              </a:ln>
            </p:spPr>
            <p:txBody>
              <a:bodyPr spcFirstLastPara="1" wrap="square" lIns="121900" tIns="121900" rIns="121900" bIns="121900" anchor="ctr" anchorCtr="0">
                <a:noAutofit/>
              </a:bodyPr>
              <a:lstStyle/>
              <a:p>
                <a:endParaRPr sz="2400"/>
              </a:p>
            </p:txBody>
          </p:sp>
        </p:grpSp>
        <p:grpSp>
          <p:nvGrpSpPr>
            <p:cNvPr id="802" name="Google Shape;802;p89"/>
            <p:cNvGrpSpPr/>
            <p:nvPr/>
          </p:nvGrpSpPr>
          <p:grpSpPr>
            <a:xfrm rot="-178491">
              <a:off x="1009926" y="3590501"/>
              <a:ext cx="3051616" cy="1759121"/>
              <a:chOff x="1309815" y="3201048"/>
              <a:chExt cx="3051471" cy="1759038"/>
            </a:xfrm>
          </p:grpSpPr>
          <p:sp>
            <p:nvSpPr>
              <p:cNvPr id="803" name="Google Shape;803;p89"/>
              <p:cNvSpPr txBox="1"/>
              <p:nvPr/>
            </p:nvSpPr>
            <p:spPr>
              <a:xfrm rot="-1677743">
                <a:off x="1340008" y="4242812"/>
                <a:ext cx="1276414" cy="444247"/>
              </a:xfrm>
              <a:prstGeom prst="rect">
                <a:avLst/>
              </a:prstGeom>
              <a:noFill/>
              <a:ln>
                <a:noFill/>
              </a:ln>
            </p:spPr>
            <p:txBody>
              <a:bodyPr spcFirstLastPara="1" wrap="square" lIns="121900" tIns="121900" rIns="121900" bIns="121900" anchor="t" anchorCtr="0">
                <a:noAutofit/>
              </a:bodyPr>
              <a:lstStyle/>
              <a:p>
                <a:pPr algn="r"/>
                <a:r>
                  <a:rPr lang="en-US" sz="2400">
                    <a:solidFill>
                      <a:srgbClr val="CC0000"/>
                    </a:solidFill>
                  </a:rPr>
                  <a:t>Agents</a:t>
                </a:r>
                <a:endParaRPr sz="2400">
                  <a:solidFill>
                    <a:srgbClr val="CC0000"/>
                  </a:solidFill>
                </a:endParaRPr>
              </a:p>
            </p:txBody>
          </p:sp>
          <p:cxnSp>
            <p:nvCxnSpPr>
              <p:cNvPr id="804" name="Google Shape;804;p89"/>
              <p:cNvCxnSpPr/>
              <p:nvPr/>
            </p:nvCxnSpPr>
            <p:spPr>
              <a:xfrm rot="8996905">
                <a:off x="2513330" y="3714485"/>
                <a:ext cx="1981111" cy="0"/>
              </a:xfrm>
              <a:prstGeom prst="straightConnector1">
                <a:avLst/>
              </a:prstGeom>
              <a:noFill/>
              <a:ln w="76200" cap="flat" cmpd="sng">
                <a:solidFill>
                  <a:srgbClr val="E06666"/>
                </a:solidFill>
                <a:prstDash val="solid"/>
                <a:round/>
                <a:headEnd type="none" w="med" len="med"/>
                <a:tailEnd type="none" w="med" len="med"/>
              </a:ln>
            </p:spPr>
          </p:cxnSp>
          <p:sp>
            <p:nvSpPr>
              <p:cNvPr id="805" name="Google Shape;805;p89"/>
              <p:cNvSpPr/>
              <p:nvPr/>
            </p:nvSpPr>
            <p:spPr>
              <a:xfrm rot="3597830">
                <a:off x="2736048" y="4048707"/>
                <a:ext cx="241536" cy="80116"/>
              </a:xfrm>
              <a:prstGeom prst="rect">
                <a:avLst/>
              </a:prstGeom>
              <a:solidFill>
                <a:srgbClr val="CC0000"/>
              </a:solidFill>
              <a:ln>
                <a:noFill/>
              </a:ln>
            </p:spPr>
            <p:txBody>
              <a:bodyPr spcFirstLastPara="1" wrap="square" lIns="121900" tIns="121900" rIns="121900" bIns="121900" anchor="ctr" anchorCtr="0">
                <a:noAutofit/>
              </a:bodyPr>
              <a:lstStyle/>
              <a:p>
                <a:endParaRPr sz="2400"/>
              </a:p>
            </p:txBody>
          </p:sp>
          <p:sp>
            <p:nvSpPr>
              <p:cNvPr id="806" name="Google Shape;806;p89"/>
              <p:cNvSpPr/>
              <p:nvPr/>
            </p:nvSpPr>
            <p:spPr>
              <a:xfrm rot="3597830">
                <a:off x="3175773" y="3794351"/>
                <a:ext cx="241536" cy="80116"/>
              </a:xfrm>
              <a:prstGeom prst="rect">
                <a:avLst/>
              </a:prstGeom>
              <a:solidFill>
                <a:srgbClr val="CC0000"/>
              </a:solidFill>
              <a:ln>
                <a:noFill/>
              </a:ln>
            </p:spPr>
            <p:txBody>
              <a:bodyPr spcFirstLastPara="1" wrap="square" lIns="121900" tIns="121900" rIns="121900" bIns="121900" anchor="ctr" anchorCtr="0">
                <a:noAutofit/>
              </a:bodyPr>
              <a:lstStyle/>
              <a:p>
                <a:endParaRPr sz="2400"/>
              </a:p>
            </p:txBody>
          </p:sp>
          <p:sp>
            <p:nvSpPr>
              <p:cNvPr id="807" name="Google Shape;807;p89"/>
              <p:cNvSpPr/>
              <p:nvPr/>
            </p:nvSpPr>
            <p:spPr>
              <a:xfrm rot="3597830">
                <a:off x="3615498" y="3539996"/>
                <a:ext cx="241536" cy="80116"/>
              </a:xfrm>
              <a:prstGeom prst="rect">
                <a:avLst/>
              </a:prstGeom>
              <a:solidFill>
                <a:srgbClr val="CC0000"/>
              </a:solidFill>
              <a:ln>
                <a:noFill/>
              </a:ln>
            </p:spPr>
            <p:txBody>
              <a:bodyPr spcFirstLastPara="1" wrap="square" lIns="121900" tIns="121900" rIns="121900" bIns="121900" anchor="ctr" anchorCtr="0">
                <a:noAutofit/>
              </a:bodyPr>
              <a:lstStyle/>
              <a:p>
                <a:endParaRPr sz="2400"/>
              </a:p>
            </p:txBody>
          </p:sp>
          <p:sp>
            <p:nvSpPr>
              <p:cNvPr id="808" name="Google Shape;808;p89"/>
              <p:cNvSpPr/>
              <p:nvPr/>
            </p:nvSpPr>
            <p:spPr>
              <a:xfrm rot="3597830">
                <a:off x="4055223" y="3285640"/>
                <a:ext cx="241536" cy="80116"/>
              </a:xfrm>
              <a:prstGeom prst="rect">
                <a:avLst/>
              </a:prstGeom>
              <a:solidFill>
                <a:srgbClr val="CC0000"/>
              </a:solidFill>
              <a:ln>
                <a:noFill/>
              </a:ln>
            </p:spPr>
            <p:txBody>
              <a:bodyPr spcFirstLastPara="1" wrap="square" lIns="121900" tIns="121900" rIns="121900" bIns="121900" anchor="ctr" anchorCtr="0">
                <a:noAutofit/>
              </a:bodyPr>
              <a:lstStyle/>
              <a:p>
                <a:endParaRPr sz="2400"/>
              </a:p>
            </p:txBody>
          </p:sp>
        </p:grpSp>
      </p:grpSp>
      <p:sp>
        <p:nvSpPr>
          <p:cNvPr id="809" name="Google Shape;809;p89"/>
          <p:cNvSpPr txBox="1"/>
          <p:nvPr/>
        </p:nvSpPr>
        <p:spPr>
          <a:xfrm>
            <a:off x="297733" y="211767"/>
            <a:ext cx="9128000" cy="728800"/>
          </a:xfrm>
          <a:prstGeom prst="rect">
            <a:avLst/>
          </a:prstGeom>
          <a:noFill/>
          <a:ln>
            <a:noFill/>
          </a:ln>
        </p:spPr>
        <p:txBody>
          <a:bodyPr spcFirstLastPara="1" wrap="square" lIns="121900" tIns="121900" rIns="121900" bIns="121900" anchor="ctr" anchorCtr="0">
            <a:noAutofit/>
          </a:bodyPr>
          <a:lstStyle/>
          <a:p>
            <a:r>
              <a:rPr lang="en-US" sz="3200">
                <a:solidFill>
                  <a:schemeClr val="dk1"/>
                </a:solidFill>
                <a:latin typeface="Proxima Nova"/>
                <a:ea typeface="Proxima Nova"/>
                <a:cs typeface="Proxima Nova"/>
                <a:sym typeface="Proxima Nova"/>
              </a:rPr>
              <a:t>The </a:t>
            </a:r>
            <a:r>
              <a:rPr lang="en-US" sz="3200" b="1" i="1">
                <a:solidFill>
                  <a:srgbClr val="6AA84F"/>
                </a:solidFill>
                <a:latin typeface="Proxima Nova"/>
                <a:ea typeface="Proxima Nova"/>
                <a:cs typeface="Proxima Nova"/>
                <a:sym typeface="Proxima Nova"/>
              </a:rPr>
              <a:t>relationship~attribute</a:t>
            </a:r>
            <a:r>
              <a:rPr lang="en-US" sz="3200" b="1" i="1">
                <a:solidFill>
                  <a:srgbClr val="B45F06"/>
                </a:solidFill>
                <a:latin typeface="Proxima Nova"/>
                <a:ea typeface="Proxima Nova"/>
                <a:cs typeface="Proxima Nova"/>
                <a:sym typeface="Proxima Nova"/>
              </a:rPr>
              <a:t> </a:t>
            </a:r>
            <a:r>
              <a:rPr lang="en-US" sz="3200">
                <a:solidFill>
                  <a:schemeClr val="dk1"/>
                </a:solidFill>
                <a:latin typeface="Proxima Nova"/>
                <a:ea typeface="Proxima Nova"/>
                <a:cs typeface="Proxima Nova"/>
                <a:sym typeface="Proxima Nova"/>
              </a:rPr>
              <a:t>plane</a:t>
            </a:r>
            <a:endParaRPr sz="3200">
              <a:latin typeface="Proxima Nova"/>
              <a:ea typeface="Proxima Nova"/>
              <a:cs typeface="Proxima Nova"/>
              <a:sym typeface="Proxima Nova"/>
            </a:endParaRPr>
          </a:p>
        </p:txBody>
      </p:sp>
    </p:spTree>
    <p:extLst>
      <p:ext uri="{BB962C8B-B14F-4D97-AF65-F5344CB8AC3E}">
        <p14:creationId xmlns:p14="http://schemas.microsoft.com/office/powerpoint/2010/main" val="14849134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813"/>
        <p:cNvGrpSpPr/>
        <p:nvPr/>
      </p:nvGrpSpPr>
      <p:grpSpPr>
        <a:xfrm>
          <a:off x="0" y="0"/>
          <a:ext cx="0" cy="0"/>
          <a:chOff x="0" y="0"/>
          <a:chExt cx="0" cy="0"/>
        </a:xfrm>
      </p:grpSpPr>
      <p:sp>
        <p:nvSpPr>
          <p:cNvPr id="814" name="Google Shape;814;p90"/>
          <p:cNvSpPr/>
          <p:nvPr/>
        </p:nvSpPr>
        <p:spPr>
          <a:xfrm>
            <a:off x="5127736" y="1142371"/>
            <a:ext cx="2994400" cy="2384000"/>
          </a:xfrm>
          <a:prstGeom prst="rect">
            <a:avLst/>
          </a:prstGeom>
          <a:noFill/>
          <a:ln w="19050" cap="flat" cmpd="sng">
            <a:solidFill>
              <a:srgbClr val="6AA84F"/>
            </a:solidFill>
            <a:prstDash val="dot"/>
            <a:round/>
            <a:headEnd type="none" w="sm" len="sm"/>
            <a:tailEnd type="none" w="sm" len="sm"/>
          </a:ln>
        </p:spPr>
        <p:txBody>
          <a:bodyPr spcFirstLastPara="1" wrap="square" lIns="121900" tIns="121900" rIns="121900" bIns="121900" anchor="ctr" anchorCtr="0">
            <a:noAutofit/>
          </a:bodyPr>
          <a:lstStyle/>
          <a:p>
            <a:pPr algn="ctr"/>
            <a:endParaRPr sz="2400">
              <a:solidFill>
                <a:srgbClr val="6AA84F"/>
              </a:solidFill>
            </a:endParaRPr>
          </a:p>
        </p:txBody>
      </p:sp>
      <p:cxnSp>
        <p:nvCxnSpPr>
          <p:cNvPr id="815" name="Google Shape;815;p90"/>
          <p:cNvCxnSpPr/>
          <p:nvPr/>
        </p:nvCxnSpPr>
        <p:spPr>
          <a:xfrm rot="10800000" flipH="1">
            <a:off x="5011708" y="2368808"/>
            <a:ext cx="2545200" cy="1200"/>
          </a:xfrm>
          <a:prstGeom prst="straightConnector1">
            <a:avLst/>
          </a:prstGeom>
          <a:noFill/>
          <a:ln w="9525" cap="flat" cmpd="sng">
            <a:solidFill>
              <a:srgbClr val="999999"/>
            </a:solidFill>
            <a:prstDash val="solid"/>
            <a:round/>
            <a:headEnd type="none" w="med" len="med"/>
            <a:tailEnd type="none" w="med" len="med"/>
          </a:ln>
        </p:spPr>
      </p:cxnSp>
      <p:cxnSp>
        <p:nvCxnSpPr>
          <p:cNvPr id="816" name="Google Shape;816;p90"/>
          <p:cNvCxnSpPr/>
          <p:nvPr/>
        </p:nvCxnSpPr>
        <p:spPr>
          <a:xfrm rot="10800000" flipH="1">
            <a:off x="7782569" y="2071577"/>
            <a:ext cx="9600" cy="1547600"/>
          </a:xfrm>
          <a:prstGeom prst="straightConnector1">
            <a:avLst/>
          </a:prstGeom>
          <a:noFill/>
          <a:ln w="9525" cap="flat" cmpd="sng">
            <a:solidFill>
              <a:srgbClr val="999999"/>
            </a:solidFill>
            <a:prstDash val="solid"/>
            <a:round/>
            <a:headEnd type="none" w="med" len="med"/>
            <a:tailEnd type="none" w="med" len="med"/>
          </a:ln>
        </p:spPr>
      </p:cxnSp>
      <p:sp>
        <p:nvSpPr>
          <p:cNvPr id="817" name="Google Shape;817;p90"/>
          <p:cNvSpPr/>
          <p:nvPr/>
        </p:nvSpPr>
        <p:spPr>
          <a:xfrm>
            <a:off x="7557023" y="2142419"/>
            <a:ext cx="470800" cy="416400"/>
          </a:xfrm>
          <a:prstGeom prst="diamond">
            <a:avLst/>
          </a:prstGeom>
          <a:solidFill>
            <a:srgbClr val="D3EBD2"/>
          </a:solidFill>
          <a:ln w="9525" cap="flat" cmpd="sng">
            <a:solidFill>
              <a:srgbClr val="6AA84F"/>
            </a:solidFill>
            <a:prstDash val="dot"/>
            <a:round/>
            <a:headEnd type="none" w="sm" len="sm"/>
            <a:tailEnd type="none" w="sm" len="sm"/>
          </a:ln>
        </p:spPr>
        <p:txBody>
          <a:bodyPr spcFirstLastPara="1" wrap="square" lIns="121900" tIns="121900" rIns="121900" bIns="121900" anchor="ctr" anchorCtr="0">
            <a:noAutofit/>
          </a:bodyPr>
          <a:lstStyle/>
          <a:p>
            <a:endParaRPr sz="2400"/>
          </a:p>
        </p:txBody>
      </p:sp>
      <p:grpSp>
        <p:nvGrpSpPr>
          <p:cNvPr id="818" name="Google Shape;818;p90"/>
          <p:cNvGrpSpPr/>
          <p:nvPr/>
        </p:nvGrpSpPr>
        <p:grpSpPr>
          <a:xfrm>
            <a:off x="746455" y="670600"/>
            <a:ext cx="9317456" cy="5641704"/>
            <a:chOff x="1162914" y="370505"/>
            <a:chExt cx="7479495" cy="5102844"/>
          </a:xfrm>
        </p:grpSpPr>
        <p:sp>
          <p:nvSpPr>
            <p:cNvPr id="819" name="Google Shape;819;p90"/>
            <p:cNvSpPr/>
            <p:nvPr/>
          </p:nvSpPr>
          <p:spPr>
            <a:xfrm>
              <a:off x="4044193" y="2739664"/>
              <a:ext cx="872100" cy="881100"/>
            </a:xfrm>
            <a:prstGeom prst="ellipse">
              <a:avLst/>
            </a:prstGeom>
            <a:solidFill>
              <a:srgbClr val="EEEEEE"/>
            </a:soli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pPr algn="ctr"/>
              <a:r>
                <a:rPr lang="en-US" sz="2400"/>
                <a:t>you</a:t>
              </a:r>
              <a:endParaRPr sz="2400"/>
            </a:p>
          </p:txBody>
        </p:sp>
        <p:grpSp>
          <p:nvGrpSpPr>
            <p:cNvPr id="820" name="Google Shape;820;p90"/>
            <p:cNvGrpSpPr/>
            <p:nvPr/>
          </p:nvGrpSpPr>
          <p:grpSpPr>
            <a:xfrm>
              <a:off x="3705040" y="370505"/>
              <a:ext cx="1748400" cy="2234570"/>
              <a:chOff x="4110853" y="171705"/>
              <a:chExt cx="1748400" cy="2234570"/>
            </a:xfrm>
          </p:grpSpPr>
          <p:sp>
            <p:nvSpPr>
              <p:cNvPr id="821" name="Google Shape;821;p90"/>
              <p:cNvSpPr txBox="1"/>
              <p:nvPr/>
            </p:nvSpPr>
            <p:spPr>
              <a:xfrm>
                <a:off x="4110853" y="171705"/>
                <a:ext cx="1748400" cy="442800"/>
              </a:xfrm>
              <a:prstGeom prst="rect">
                <a:avLst/>
              </a:prstGeom>
              <a:noFill/>
              <a:ln>
                <a:noFill/>
              </a:ln>
            </p:spPr>
            <p:txBody>
              <a:bodyPr spcFirstLastPara="1" wrap="square" lIns="121900" tIns="121900" rIns="121900" bIns="121900" anchor="t" anchorCtr="0">
                <a:noAutofit/>
              </a:bodyPr>
              <a:lstStyle/>
              <a:p>
                <a:pPr algn="ctr"/>
                <a:r>
                  <a:rPr lang="en-US" sz="2400">
                    <a:solidFill>
                      <a:srgbClr val="1155CC"/>
                    </a:solidFill>
                  </a:rPr>
                  <a:t>Relationships</a:t>
                </a:r>
                <a:endParaRPr sz="2400">
                  <a:solidFill>
                    <a:srgbClr val="1155CC"/>
                  </a:solidFill>
                </a:endParaRPr>
              </a:p>
            </p:txBody>
          </p:sp>
          <p:cxnSp>
            <p:nvCxnSpPr>
              <p:cNvPr id="822" name="Google Shape;822;p90"/>
              <p:cNvCxnSpPr/>
              <p:nvPr/>
            </p:nvCxnSpPr>
            <p:spPr>
              <a:xfrm rot="10800000">
                <a:off x="4863250" y="566375"/>
                <a:ext cx="0" cy="1839900"/>
              </a:xfrm>
              <a:prstGeom prst="straightConnector1">
                <a:avLst/>
              </a:prstGeom>
              <a:noFill/>
              <a:ln w="76200" cap="flat" cmpd="sng">
                <a:solidFill>
                  <a:srgbClr val="1155CC"/>
                </a:solidFill>
                <a:prstDash val="solid"/>
                <a:round/>
                <a:headEnd type="none" w="med" len="med"/>
                <a:tailEnd type="none" w="med" len="med"/>
              </a:ln>
            </p:spPr>
          </p:cxnSp>
          <p:grpSp>
            <p:nvGrpSpPr>
              <p:cNvPr id="823" name="Google Shape;823;p90"/>
              <p:cNvGrpSpPr/>
              <p:nvPr/>
            </p:nvGrpSpPr>
            <p:grpSpPr>
              <a:xfrm>
                <a:off x="4750975" y="769050"/>
                <a:ext cx="241500" cy="1407300"/>
                <a:chOff x="3996625" y="1847200"/>
                <a:chExt cx="241500" cy="1407300"/>
              </a:xfrm>
            </p:grpSpPr>
            <p:sp>
              <p:nvSpPr>
                <p:cNvPr id="824" name="Google Shape;824;p90"/>
                <p:cNvSpPr/>
                <p:nvPr/>
              </p:nvSpPr>
              <p:spPr>
                <a:xfrm>
                  <a:off x="3996625" y="2289600"/>
                  <a:ext cx="241500" cy="80100"/>
                </a:xfrm>
                <a:prstGeom prst="rect">
                  <a:avLst/>
                </a:prstGeom>
                <a:solidFill>
                  <a:srgbClr val="6D9EEB"/>
                </a:solidFill>
                <a:ln>
                  <a:noFill/>
                </a:ln>
              </p:spPr>
              <p:txBody>
                <a:bodyPr spcFirstLastPara="1" wrap="square" lIns="121900" tIns="121900" rIns="121900" bIns="121900" anchor="ctr" anchorCtr="0">
                  <a:noAutofit/>
                </a:bodyPr>
                <a:lstStyle/>
                <a:p>
                  <a:endParaRPr sz="2400"/>
                </a:p>
              </p:txBody>
            </p:sp>
            <p:sp>
              <p:nvSpPr>
                <p:cNvPr id="825" name="Google Shape;825;p90"/>
                <p:cNvSpPr/>
                <p:nvPr/>
              </p:nvSpPr>
              <p:spPr>
                <a:xfrm>
                  <a:off x="3996625" y="2732000"/>
                  <a:ext cx="241500" cy="80100"/>
                </a:xfrm>
                <a:prstGeom prst="rect">
                  <a:avLst/>
                </a:prstGeom>
                <a:solidFill>
                  <a:srgbClr val="6D9EEB"/>
                </a:solidFill>
                <a:ln>
                  <a:noFill/>
                </a:ln>
              </p:spPr>
              <p:txBody>
                <a:bodyPr spcFirstLastPara="1" wrap="square" lIns="121900" tIns="121900" rIns="121900" bIns="121900" anchor="ctr" anchorCtr="0">
                  <a:noAutofit/>
                </a:bodyPr>
                <a:lstStyle/>
                <a:p>
                  <a:endParaRPr sz="2400"/>
                </a:p>
              </p:txBody>
            </p:sp>
            <p:sp>
              <p:nvSpPr>
                <p:cNvPr id="826" name="Google Shape;826;p90"/>
                <p:cNvSpPr/>
                <p:nvPr/>
              </p:nvSpPr>
              <p:spPr>
                <a:xfrm>
                  <a:off x="3996625" y="3174400"/>
                  <a:ext cx="241500" cy="80100"/>
                </a:xfrm>
                <a:prstGeom prst="rect">
                  <a:avLst/>
                </a:prstGeom>
                <a:solidFill>
                  <a:srgbClr val="6D9EEB"/>
                </a:solidFill>
                <a:ln>
                  <a:noFill/>
                </a:ln>
              </p:spPr>
              <p:txBody>
                <a:bodyPr spcFirstLastPara="1" wrap="square" lIns="121900" tIns="121900" rIns="121900" bIns="121900" anchor="ctr" anchorCtr="0">
                  <a:noAutofit/>
                </a:bodyPr>
                <a:lstStyle/>
                <a:p>
                  <a:endParaRPr sz="2400"/>
                </a:p>
              </p:txBody>
            </p:sp>
            <p:sp>
              <p:nvSpPr>
                <p:cNvPr id="827" name="Google Shape;827;p90"/>
                <p:cNvSpPr/>
                <p:nvPr/>
              </p:nvSpPr>
              <p:spPr>
                <a:xfrm>
                  <a:off x="3996625" y="1847200"/>
                  <a:ext cx="241500" cy="80100"/>
                </a:xfrm>
                <a:prstGeom prst="rect">
                  <a:avLst/>
                </a:prstGeom>
                <a:solidFill>
                  <a:srgbClr val="6D9EEB"/>
                </a:solidFill>
                <a:ln>
                  <a:noFill/>
                </a:ln>
              </p:spPr>
              <p:txBody>
                <a:bodyPr spcFirstLastPara="1" wrap="square" lIns="121900" tIns="121900" rIns="121900" bIns="121900" anchor="ctr" anchorCtr="0">
                  <a:noAutofit/>
                </a:bodyPr>
                <a:lstStyle/>
                <a:p>
                  <a:endParaRPr sz="2400"/>
                </a:p>
              </p:txBody>
            </p:sp>
          </p:grpSp>
        </p:grpSp>
        <p:grpSp>
          <p:nvGrpSpPr>
            <p:cNvPr id="828" name="Google Shape;828;p90"/>
            <p:cNvGrpSpPr/>
            <p:nvPr/>
          </p:nvGrpSpPr>
          <p:grpSpPr>
            <a:xfrm>
              <a:off x="5048738" y="2958825"/>
              <a:ext cx="3593672" cy="442800"/>
              <a:chOff x="5454550" y="2760025"/>
              <a:chExt cx="3593672" cy="442800"/>
            </a:xfrm>
          </p:grpSpPr>
          <p:sp>
            <p:nvSpPr>
              <p:cNvPr id="829" name="Google Shape;829;p90"/>
              <p:cNvSpPr txBox="1"/>
              <p:nvPr/>
            </p:nvSpPr>
            <p:spPr>
              <a:xfrm>
                <a:off x="7497822" y="2760025"/>
                <a:ext cx="1550400" cy="442800"/>
              </a:xfrm>
              <a:prstGeom prst="rect">
                <a:avLst/>
              </a:prstGeom>
              <a:noFill/>
              <a:ln>
                <a:noFill/>
              </a:ln>
            </p:spPr>
            <p:txBody>
              <a:bodyPr spcFirstLastPara="1" wrap="square" lIns="121900" tIns="121900" rIns="121900" bIns="121900" anchor="t" anchorCtr="0">
                <a:noAutofit/>
              </a:bodyPr>
              <a:lstStyle/>
              <a:p>
                <a:r>
                  <a:rPr lang="en-US" sz="2400">
                    <a:solidFill>
                      <a:srgbClr val="BF9000"/>
                    </a:solidFill>
                  </a:rPr>
                  <a:t>Attributes</a:t>
                </a:r>
                <a:endParaRPr sz="2400">
                  <a:solidFill>
                    <a:srgbClr val="BF9000"/>
                  </a:solidFill>
                </a:endParaRPr>
              </a:p>
            </p:txBody>
          </p:sp>
          <p:cxnSp>
            <p:nvCxnSpPr>
              <p:cNvPr id="830" name="Google Shape;830;p90"/>
              <p:cNvCxnSpPr/>
              <p:nvPr/>
            </p:nvCxnSpPr>
            <p:spPr>
              <a:xfrm rot="10800000">
                <a:off x="5454550" y="2981425"/>
                <a:ext cx="1981200" cy="0"/>
              </a:xfrm>
              <a:prstGeom prst="straightConnector1">
                <a:avLst/>
              </a:prstGeom>
              <a:noFill/>
              <a:ln w="76200" cap="flat" cmpd="sng">
                <a:solidFill>
                  <a:srgbClr val="FFD966"/>
                </a:solidFill>
                <a:prstDash val="solid"/>
                <a:round/>
                <a:headEnd type="none" w="med" len="med"/>
                <a:tailEnd type="none" w="med" len="med"/>
              </a:ln>
            </p:spPr>
          </p:cxnSp>
          <p:sp>
            <p:nvSpPr>
              <p:cNvPr id="831" name="Google Shape;831;p90"/>
              <p:cNvSpPr/>
              <p:nvPr/>
            </p:nvSpPr>
            <p:spPr>
              <a:xfrm rot="5400000">
                <a:off x="5576925" y="2941375"/>
                <a:ext cx="241500" cy="80100"/>
              </a:xfrm>
              <a:prstGeom prst="rect">
                <a:avLst/>
              </a:prstGeom>
              <a:solidFill>
                <a:srgbClr val="BF9000"/>
              </a:solidFill>
              <a:ln>
                <a:noFill/>
              </a:ln>
            </p:spPr>
            <p:txBody>
              <a:bodyPr spcFirstLastPara="1" wrap="square" lIns="121900" tIns="121900" rIns="121900" bIns="121900" anchor="ctr" anchorCtr="0">
                <a:noAutofit/>
              </a:bodyPr>
              <a:lstStyle/>
              <a:p>
                <a:endParaRPr sz="2400"/>
              </a:p>
            </p:txBody>
          </p:sp>
          <p:sp>
            <p:nvSpPr>
              <p:cNvPr id="832" name="Google Shape;832;p90"/>
              <p:cNvSpPr/>
              <p:nvPr/>
            </p:nvSpPr>
            <p:spPr>
              <a:xfrm rot="5400000">
                <a:off x="6084925" y="2941375"/>
                <a:ext cx="241500" cy="80100"/>
              </a:xfrm>
              <a:prstGeom prst="rect">
                <a:avLst/>
              </a:prstGeom>
              <a:solidFill>
                <a:srgbClr val="BF9000"/>
              </a:solidFill>
              <a:ln>
                <a:noFill/>
              </a:ln>
            </p:spPr>
            <p:txBody>
              <a:bodyPr spcFirstLastPara="1" wrap="square" lIns="121900" tIns="121900" rIns="121900" bIns="121900" anchor="ctr" anchorCtr="0">
                <a:noAutofit/>
              </a:bodyPr>
              <a:lstStyle/>
              <a:p>
                <a:endParaRPr sz="2400"/>
              </a:p>
            </p:txBody>
          </p:sp>
          <p:sp>
            <p:nvSpPr>
              <p:cNvPr id="833" name="Google Shape;833;p90"/>
              <p:cNvSpPr/>
              <p:nvPr/>
            </p:nvSpPr>
            <p:spPr>
              <a:xfrm rot="5400000">
                <a:off x="6592925" y="2941375"/>
                <a:ext cx="241500" cy="80100"/>
              </a:xfrm>
              <a:prstGeom prst="rect">
                <a:avLst/>
              </a:prstGeom>
              <a:solidFill>
                <a:srgbClr val="BF9000"/>
              </a:solidFill>
              <a:ln>
                <a:noFill/>
              </a:ln>
            </p:spPr>
            <p:txBody>
              <a:bodyPr spcFirstLastPara="1" wrap="square" lIns="121900" tIns="121900" rIns="121900" bIns="121900" anchor="ctr" anchorCtr="0">
                <a:noAutofit/>
              </a:bodyPr>
              <a:lstStyle/>
              <a:p>
                <a:endParaRPr sz="2400"/>
              </a:p>
            </p:txBody>
          </p:sp>
          <p:sp>
            <p:nvSpPr>
              <p:cNvPr id="834" name="Google Shape;834;p90"/>
              <p:cNvSpPr/>
              <p:nvPr/>
            </p:nvSpPr>
            <p:spPr>
              <a:xfrm rot="5400000">
                <a:off x="7100925" y="2941375"/>
                <a:ext cx="241500" cy="80100"/>
              </a:xfrm>
              <a:prstGeom prst="rect">
                <a:avLst/>
              </a:prstGeom>
              <a:solidFill>
                <a:srgbClr val="BF9000"/>
              </a:solidFill>
              <a:ln>
                <a:noFill/>
              </a:ln>
            </p:spPr>
            <p:txBody>
              <a:bodyPr spcFirstLastPara="1" wrap="square" lIns="121900" tIns="121900" rIns="121900" bIns="121900" anchor="ctr" anchorCtr="0">
                <a:noAutofit/>
              </a:bodyPr>
              <a:lstStyle/>
              <a:p>
                <a:endParaRPr sz="2400"/>
              </a:p>
            </p:txBody>
          </p:sp>
        </p:grpSp>
        <p:grpSp>
          <p:nvGrpSpPr>
            <p:cNvPr id="835" name="Google Shape;835;p90"/>
            <p:cNvGrpSpPr/>
            <p:nvPr/>
          </p:nvGrpSpPr>
          <p:grpSpPr>
            <a:xfrm rot="-178491">
              <a:off x="1208091" y="3585355"/>
              <a:ext cx="2854772" cy="1815139"/>
              <a:chOff x="1506650" y="3201048"/>
              <a:chExt cx="2854636" cy="1815052"/>
            </a:xfrm>
          </p:grpSpPr>
          <p:sp>
            <p:nvSpPr>
              <p:cNvPr id="836" name="Google Shape;836;p90"/>
              <p:cNvSpPr txBox="1"/>
              <p:nvPr/>
            </p:nvSpPr>
            <p:spPr>
              <a:xfrm rot="-1802445">
                <a:off x="1540060" y="4314358"/>
                <a:ext cx="1152980" cy="442884"/>
              </a:xfrm>
              <a:prstGeom prst="rect">
                <a:avLst/>
              </a:prstGeom>
              <a:noFill/>
              <a:ln>
                <a:noFill/>
              </a:ln>
            </p:spPr>
            <p:txBody>
              <a:bodyPr spcFirstLastPara="1" wrap="square" lIns="121900" tIns="121900" rIns="121900" bIns="121900" anchor="t" anchorCtr="0">
                <a:noAutofit/>
              </a:bodyPr>
              <a:lstStyle/>
              <a:p>
                <a:pPr algn="r"/>
                <a:r>
                  <a:rPr lang="en-US" sz="2400">
                    <a:solidFill>
                      <a:srgbClr val="CC0000"/>
                    </a:solidFill>
                  </a:rPr>
                  <a:t>Agents</a:t>
                </a:r>
                <a:endParaRPr sz="2400">
                  <a:solidFill>
                    <a:srgbClr val="CC0000"/>
                  </a:solidFill>
                </a:endParaRPr>
              </a:p>
            </p:txBody>
          </p:sp>
          <p:cxnSp>
            <p:nvCxnSpPr>
              <p:cNvPr id="837" name="Google Shape;837;p90"/>
              <p:cNvCxnSpPr/>
              <p:nvPr/>
            </p:nvCxnSpPr>
            <p:spPr>
              <a:xfrm rot="8996905">
                <a:off x="2513330" y="3714485"/>
                <a:ext cx="1981111" cy="0"/>
              </a:xfrm>
              <a:prstGeom prst="straightConnector1">
                <a:avLst/>
              </a:prstGeom>
              <a:noFill/>
              <a:ln w="76200" cap="flat" cmpd="sng">
                <a:solidFill>
                  <a:srgbClr val="E06666"/>
                </a:solidFill>
                <a:prstDash val="solid"/>
                <a:round/>
                <a:headEnd type="none" w="med" len="med"/>
                <a:tailEnd type="none" w="med" len="med"/>
              </a:ln>
            </p:spPr>
          </p:cxnSp>
          <p:sp>
            <p:nvSpPr>
              <p:cNvPr id="838" name="Google Shape;838;p90"/>
              <p:cNvSpPr/>
              <p:nvPr/>
            </p:nvSpPr>
            <p:spPr>
              <a:xfrm rot="3597830">
                <a:off x="2736048" y="4048707"/>
                <a:ext cx="241536" cy="80116"/>
              </a:xfrm>
              <a:prstGeom prst="rect">
                <a:avLst/>
              </a:prstGeom>
              <a:solidFill>
                <a:srgbClr val="CC0000"/>
              </a:solidFill>
              <a:ln>
                <a:noFill/>
              </a:ln>
            </p:spPr>
            <p:txBody>
              <a:bodyPr spcFirstLastPara="1" wrap="square" lIns="121900" tIns="121900" rIns="121900" bIns="121900" anchor="ctr" anchorCtr="0">
                <a:noAutofit/>
              </a:bodyPr>
              <a:lstStyle/>
              <a:p>
                <a:endParaRPr sz="2400"/>
              </a:p>
            </p:txBody>
          </p:sp>
          <p:sp>
            <p:nvSpPr>
              <p:cNvPr id="839" name="Google Shape;839;p90"/>
              <p:cNvSpPr/>
              <p:nvPr/>
            </p:nvSpPr>
            <p:spPr>
              <a:xfrm rot="3597830">
                <a:off x="3175773" y="3794351"/>
                <a:ext cx="241536" cy="80116"/>
              </a:xfrm>
              <a:prstGeom prst="rect">
                <a:avLst/>
              </a:prstGeom>
              <a:solidFill>
                <a:srgbClr val="CC0000"/>
              </a:solidFill>
              <a:ln>
                <a:noFill/>
              </a:ln>
            </p:spPr>
            <p:txBody>
              <a:bodyPr spcFirstLastPara="1" wrap="square" lIns="121900" tIns="121900" rIns="121900" bIns="121900" anchor="ctr" anchorCtr="0">
                <a:noAutofit/>
              </a:bodyPr>
              <a:lstStyle/>
              <a:p>
                <a:endParaRPr sz="2400"/>
              </a:p>
            </p:txBody>
          </p:sp>
          <p:sp>
            <p:nvSpPr>
              <p:cNvPr id="840" name="Google Shape;840;p90"/>
              <p:cNvSpPr/>
              <p:nvPr/>
            </p:nvSpPr>
            <p:spPr>
              <a:xfrm rot="3597830">
                <a:off x="3615498" y="3539996"/>
                <a:ext cx="241536" cy="80116"/>
              </a:xfrm>
              <a:prstGeom prst="rect">
                <a:avLst/>
              </a:prstGeom>
              <a:solidFill>
                <a:srgbClr val="CC0000"/>
              </a:solidFill>
              <a:ln>
                <a:noFill/>
              </a:ln>
            </p:spPr>
            <p:txBody>
              <a:bodyPr spcFirstLastPara="1" wrap="square" lIns="121900" tIns="121900" rIns="121900" bIns="121900" anchor="ctr" anchorCtr="0">
                <a:noAutofit/>
              </a:bodyPr>
              <a:lstStyle/>
              <a:p>
                <a:endParaRPr sz="2400"/>
              </a:p>
            </p:txBody>
          </p:sp>
          <p:sp>
            <p:nvSpPr>
              <p:cNvPr id="841" name="Google Shape;841;p90"/>
              <p:cNvSpPr/>
              <p:nvPr/>
            </p:nvSpPr>
            <p:spPr>
              <a:xfrm rot="3597830">
                <a:off x="4055223" y="3285640"/>
                <a:ext cx="241536" cy="80116"/>
              </a:xfrm>
              <a:prstGeom prst="rect">
                <a:avLst/>
              </a:prstGeom>
              <a:solidFill>
                <a:srgbClr val="CC0000"/>
              </a:solidFill>
              <a:ln>
                <a:noFill/>
              </a:ln>
            </p:spPr>
            <p:txBody>
              <a:bodyPr spcFirstLastPara="1" wrap="square" lIns="121900" tIns="121900" rIns="121900" bIns="121900" anchor="ctr" anchorCtr="0">
                <a:noAutofit/>
              </a:bodyPr>
              <a:lstStyle/>
              <a:p>
                <a:endParaRPr sz="2400"/>
              </a:p>
            </p:txBody>
          </p:sp>
        </p:grpSp>
      </p:grpSp>
      <p:sp>
        <p:nvSpPr>
          <p:cNvPr id="842" name="Google Shape;842;p90"/>
          <p:cNvSpPr txBox="1"/>
          <p:nvPr/>
        </p:nvSpPr>
        <p:spPr>
          <a:xfrm>
            <a:off x="963900" y="1544411"/>
            <a:ext cx="3737200" cy="626000"/>
          </a:xfrm>
          <a:prstGeom prst="rect">
            <a:avLst/>
          </a:prstGeom>
          <a:noFill/>
          <a:ln>
            <a:noFill/>
          </a:ln>
        </p:spPr>
        <p:txBody>
          <a:bodyPr spcFirstLastPara="1" wrap="square" lIns="121900" tIns="121900" rIns="121900" bIns="121900" anchor="ctr" anchorCtr="0">
            <a:noAutofit/>
          </a:bodyPr>
          <a:lstStyle/>
          <a:p>
            <a:pPr algn="r"/>
            <a:r>
              <a:rPr lang="en-US" sz="2400">
                <a:solidFill>
                  <a:schemeClr val="dk1"/>
                </a:solidFill>
                <a:latin typeface="Avenir"/>
                <a:ea typeface="Avenir"/>
                <a:cs typeface="Avenir"/>
                <a:sym typeface="Avenir"/>
              </a:rPr>
              <a:t>Acme (employer)</a:t>
            </a:r>
            <a:endParaRPr sz="2400"/>
          </a:p>
        </p:txBody>
      </p:sp>
      <p:sp>
        <p:nvSpPr>
          <p:cNvPr id="843" name="Google Shape;843;p90"/>
          <p:cNvSpPr/>
          <p:nvPr/>
        </p:nvSpPr>
        <p:spPr>
          <a:xfrm>
            <a:off x="7557023" y="1655201"/>
            <a:ext cx="470800" cy="416400"/>
          </a:xfrm>
          <a:prstGeom prst="diamond">
            <a:avLst/>
          </a:prstGeom>
          <a:solidFill>
            <a:srgbClr val="D3EBD2"/>
          </a:solidFill>
          <a:ln w="19050" cap="flat" cmpd="sng">
            <a:solidFill>
              <a:srgbClr val="6AA84F"/>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844" name="Google Shape;844;p90"/>
          <p:cNvSpPr txBox="1"/>
          <p:nvPr/>
        </p:nvSpPr>
        <p:spPr>
          <a:xfrm>
            <a:off x="8749039" y="1199533"/>
            <a:ext cx="2409200" cy="334000"/>
          </a:xfrm>
          <a:prstGeom prst="rect">
            <a:avLst/>
          </a:prstGeom>
          <a:noFill/>
          <a:ln>
            <a:noFill/>
          </a:ln>
        </p:spPr>
        <p:txBody>
          <a:bodyPr spcFirstLastPara="1" wrap="square" lIns="121900" tIns="121900" rIns="121900" bIns="121900" anchor="ctr" anchorCtr="0">
            <a:noAutofit/>
          </a:bodyPr>
          <a:lstStyle/>
          <a:p>
            <a:r>
              <a:rPr lang="en-US" sz="2400">
                <a:solidFill>
                  <a:srgbClr val="38761D"/>
                </a:solidFill>
                <a:latin typeface="Avenir"/>
                <a:ea typeface="Avenir"/>
                <a:cs typeface="Avenir"/>
                <a:sym typeface="Avenir"/>
              </a:rPr>
              <a:t>your employment credential</a:t>
            </a:r>
            <a:endParaRPr sz="2400">
              <a:solidFill>
                <a:srgbClr val="38761D"/>
              </a:solidFill>
              <a:latin typeface="Avenir"/>
              <a:ea typeface="Avenir"/>
              <a:cs typeface="Avenir"/>
              <a:sym typeface="Avenir"/>
            </a:endParaRPr>
          </a:p>
        </p:txBody>
      </p:sp>
      <p:sp>
        <p:nvSpPr>
          <p:cNvPr id="845" name="Google Shape;845;p90"/>
          <p:cNvSpPr txBox="1"/>
          <p:nvPr/>
        </p:nvSpPr>
        <p:spPr>
          <a:xfrm>
            <a:off x="963900" y="2040772"/>
            <a:ext cx="3737200" cy="626000"/>
          </a:xfrm>
          <a:prstGeom prst="rect">
            <a:avLst/>
          </a:prstGeom>
          <a:noFill/>
          <a:ln>
            <a:noFill/>
          </a:ln>
        </p:spPr>
        <p:txBody>
          <a:bodyPr spcFirstLastPara="1" wrap="square" lIns="121900" tIns="121900" rIns="121900" bIns="121900" anchor="ctr" anchorCtr="0">
            <a:noAutofit/>
          </a:bodyPr>
          <a:lstStyle/>
          <a:p>
            <a:pPr algn="r"/>
            <a:r>
              <a:rPr lang="en-US" sz="2400">
                <a:solidFill>
                  <a:schemeClr val="dk1"/>
                </a:solidFill>
                <a:latin typeface="Avenir"/>
                <a:ea typeface="Avenir"/>
                <a:cs typeface="Avenir"/>
                <a:sym typeface="Avenir"/>
              </a:rPr>
              <a:t>UBS (lender)</a:t>
            </a:r>
            <a:endParaRPr sz="2400"/>
          </a:p>
        </p:txBody>
      </p:sp>
      <p:cxnSp>
        <p:nvCxnSpPr>
          <p:cNvPr id="846" name="Google Shape;846;p90"/>
          <p:cNvCxnSpPr>
            <a:stCxn id="824" idx="3"/>
            <a:endCxn id="843" idx="1"/>
          </p:cNvCxnSpPr>
          <p:nvPr/>
        </p:nvCxnSpPr>
        <p:spPr>
          <a:xfrm rot="10800000" flipH="1">
            <a:off x="5011532" y="1863221"/>
            <a:ext cx="2545600" cy="1200"/>
          </a:xfrm>
          <a:prstGeom prst="straightConnector1">
            <a:avLst/>
          </a:prstGeom>
          <a:noFill/>
          <a:ln w="9525" cap="flat" cmpd="sng">
            <a:solidFill>
              <a:srgbClr val="999999"/>
            </a:solidFill>
            <a:prstDash val="solid"/>
            <a:round/>
            <a:headEnd type="none" w="med" len="med"/>
            <a:tailEnd type="none" w="med" len="med"/>
          </a:ln>
        </p:spPr>
      </p:cxnSp>
      <p:sp>
        <p:nvSpPr>
          <p:cNvPr id="847" name="Google Shape;847;p90"/>
          <p:cNvSpPr/>
          <p:nvPr/>
        </p:nvSpPr>
        <p:spPr>
          <a:xfrm>
            <a:off x="6289724" y="1658380"/>
            <a:ext cx="470800" cy="416400"/>
          </a:xfrm>
          <a:prstGeom prst="triangle">
            <a:avLst>
              <a:gd name="adj" fmla="val 50000"/>
            </a:avLst>
          </a:prstGeom>
          <a:solidFill>
            <a:srgbClr val="D3EBD2"/>
          </a:solidFill>
          <a:ln w="19050" cap="flat" cmpd="sng">
            <a:solidFill>
              <a:srgbClr val="6AA84F"/>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848" name="Google Shape;848;p90"/>
          <p:cNvSpPr/>
          <p:nvPr/>
        </p:nvSpPr>
        <p:spPr>
          <a:xfrm>
            <a:off x="6918216" y="1658376"/>
            <a:ext cx="470800" cy="416400"/>
          </a:xfrm>
          <a:prstGeom prst="ellipse">
            <a:avLst/>
          </a:prstGeom>
          <a:solidFill>
            <a:srgbClr val="D3EBD2"/>
          </a:solidFill>
          <a:ln w="19050" cap="flat" cmpd="sng">
            <a:solidFill>
              <a:srgbClr val="6AA84F"/>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cxnSp>
        <p:nvCxnSpPr>
          <p:cNvPr id="849" name="Google Shape;849;p90"/>
          <p:cNvCxnSpPr/>
          <p:nvPr/>
        </p:nvCxnSpPr>
        <p:spPr>
          <a:xfrm rot="10800000" flipH="1">
            <a:off x="7148984" y="2071577"/>
            <a:ext cx="9600" cy="1547600"/>
          </a:xfrm>
          <a:prstGeom prst="straightConnector1">
            <a:avLst/>
          </a:prstGeom>
          <a:noFill/>
          <a:ln w="9525" cap="flat" cmpd="sng">
            <a:solidFill>
              <a:srgbClr val="999999"/>
            </a:solidFill>
            <a:prstDash val="solid"/>
            <a:round/>
            <a:headEnd type="none" w="med" len="med"/>
            <a:tailEnd type="none" w="med" len="med"/>
          </a:ln>
        </p:spPr>
      </p:cxnSp>
      <p:cxnSp>
        <p:nvCxnSpPr>
          <p:cNvPr id="850" name="Google Shape;850;p90"/>
          <p:cNvCxnSpPr/>
          <p:nvPr/>
        </p:nvCxnSpPr>
        <p:spPr>
          <a:xfrm rot="10800000" flipH="1">
            <a:off x="6527901" y="2071577"/>
            <a:ext cx="9600" cy="1547600"/>
          </a:xfrm>
          <a:prstGeom prst="straightConnector1">
            <a:avLst/>
          </a:prstGeom>
          <a:noFill/>
          <a:ln w="9525" cap="flat" cmpd="sng">
            <a:solidFill>
              <a:srgbClr val="999999"/>
            </a:solidFill>
            <a:prstDash val="solid"/>
            <a:round/>
            <a:headEnd type="none" w="med" len="med"/>
            <a:tailEnd type="none" w="med" len="med"/>
          </a:ln>
        </p:spPr>
      </p:cxnSp>
      <p:sp>
        <p:nvSpPr>
          <p:cNvPr id="851" name="Google Shape;851;p90"/>
          <p:cNvSpPr/>
          <p:nvPr/>
        </p:nvSpPr>
        <p:spPr>
          <a:xfrm>
            <a:off x="6289719" y="2126017"/>
            <a:ext cx="470800" cy="416400"/>
          </a:xfrm>
          <a:prstGeom prst="triangle">
            <a:avLst>
              <a:gd name="adj" fmla="val 50000"/>
            </a:avLst>
          </a:prstGeom>
          <a:solidFill>
            <a:srgbClr val="D3EBD2"/>
          </a:solidFill>
          <a:ln w="9525" cap="flat" cmpd="sng">
            <a:solidFill>
              <a:srgbClr val="6AA84F"/>
            </a:solidFill>
            <a:prstDash val="dot"/>
            <a:round/>
            <a:headEnd type="none" w="sm" len="sm"/>
            <a:tailEnd type="none" w="sm" len="sm"/>
          </a:ln>
        </p:spPr>
        <p:txBody>
          <a:bodyPr spcFirstLastPara="1" wrap="square" lIns="121900" tIns="121900" rIns="121900" bIns="121900" anchor="ctr" anchorCtr="0">
            <a:noAutofit/>
          </a:bodyPr>
          <a:lstStyle/>
          <a:p>
            <a:endParaRPr sz="2400"/>
          </a:p>
        </p:txBody>
      </p:sp>
      <p:grpSp>
        <p:nvGrpSpPr>
          <p:cNvPr id="852" name="Google Shape;852;p90"/>
          <p:cNvGrpSpPr/>
          <p:nvPr/>
        </p:nvGrpSpPr>
        <p:grpSpPr>
          <a:xfrm>
            <a:off x="7017319" y="3910528"/>
            <a:ext cx="3134764" cy="937515"/>
            <a:chOff x="5053752" y="2919956"/>
            <a:chExt cx="2516400" cy="847969"/>
          </a:xfrm>
        </p:grpSpPr>
        <p:sp>
          <p:nvSpPr>
            <p:cNvPr id="853" name="Google Shape;853;p90"/>
            <p:cNvSpPr txBox="1"/>
            <p:nvPr/>
          </p:nvSpPr>
          <p:spPr>
            <a:xfrm>
              <a:off x="5053752" y="3465525"/>
              <a:ext cx="2516400" cy="302400"/>
            </a:xfrm>
            <a:prstGeom prst="rect">
              <a:avLst/>
            </a:prstGeom>
            <a:noFill/>
            <a:ln>
              <a:noFill/>
            </a:ln>
          </p:spPr>
          <p:txBody>
            <a:bodyPr spcFirstLastPara="1" wrap="square" lIns="121900" tIns="121900" rIns="121900" bIns="121900" anchor="ctr" anchorCtr="0">
              <a:noAutofit/>
            </a:bodyPr>
            <a:lstStyle/>
            <a:p>
              <a:r>
                <a:rPr lang="en-US" sz="2400">
                  <a:latin typeface="Avenir"/>
                  <a:ea typeface="Avenir"/>
                  <a:cs typeface="Avenir"/>
                  <a:sym typeface="Avenir"/>
                </a:rPr>
                <a:t>role</a:t>
              </a:r>
              <a:endParaRPr sz="2400">
                <a:latin typeface="Avenir"/>
                <a:ea typeface="Avenir"/>
                <a:cs typeface="Avenir"/>
                <a:sym typeface="Avenir"/>
              </a:endParaRPr>
            </a:p>
          </p:txBody>
        </p:sp>
        <p:sp>
          <p:nvSpPr>
            <p:cNvPr id="854" name="Google Shape;854;p90"/>
            <p:cNvSpPr txBox="1"/>
            <p:nvPr/>
          </p:nvSpPr>
          <p:spPr>
            <a:xfrm>
              <a:off x="5567850" y="3142194"/>
              <a:ext cx="2002200" cy="302400"/>
            </a:xfrm>
            <a:prstGeom prst="rect">
              <a:avLst/>
            </a:prstGeom>
            <a:noFill/>
            <a:ln>
              <a:noFill/>
            </a:ln>
          </p:spPr>
          <p:txBody>
            <a:bodyPr spcFirstLastPara="1" wrap="square" lIns="121900" tIns="121900" rIns="121900" bIns="121900" anchor="ctr" anchorCtr="0">
              <a:noAutofit/>
            </a:bodyPr>
            <a:lstStyle/>
            <a:p>
              <a:r>
                <a:rPr lang="en-US" sz="2400">
                  <a:latin typeface="Avenir"/>
                  <a:ea typeface="Avenir"/>
                  <a:cs typeface="Avenir"/>
                  <a:sym typeface="Avenir"/>
                </a:rPr>
                <a:t>salary</a:t>
              </a:r>
              <a:endParaRPr sz="2400">
                <a:latin typeface="Avenir"/>
                <a:ea typeface="Avenir"/>
                <a:cs typeface="Avenir"/>
                <a:sym typeface="Avenir"/>
              </a:endParaRPr>
            </a:p>
          </p:txBody>
        </p:sp>
        <p:cxnSp>
          <p:nvCxnSpPr>
            <p:cNvPr id="855" name="Google Shape;855;p90"/>
            <p:cNvCxnSpPr>
              <a:endCxn id="833" idx="3"/>
            </p:cNvCxnSpPr>
            <p:nvPr/>
          </p:nvCxnSpPr>
          <p:spPr>
            <a:xfrm rot="10800000">
              <a:off x="5164827" y="2919956"/>
              <a:ext cx="1500" cy="511800"/>
            </a:xfrm>
            <a:prstGeom prst="straightConnector1">
              <a:avLst/>
            </a:prstGeom>
            <a:noFill/>
            <a:ln w="9525" cap="flat" cmpd="sng">
              <a:solidFill>
                <a:srgbClr val="999999"/>
              </a:solidFill>
              <a:prstDash val="solid"/>
              <a:round/>
              <a:headEnd type="none" w="med" len="med"/>
              <a:tailEnd type="none" w="med" len="med"/>
            </a:ln>
          </p:spPr>
        </p:cxnSp>
        <p:cxnSp>
          <p:nvCxnSpPr>
            <p:cNvPr id="856" name="Google Shape;856;p90"/>
            <p:cNvCxnSpPr>
              <a:endCxn id="834" idx="3"/>
            </p:cNvCxnSpPr>
            <p:nvPr/>
          </p:nvCxnSpPr>
          <p:spPr>
            <a:xfrm rot="10800000" flipH="1">
              <a:off x="5670727" y="2919956"/>
              <a:ext cx="2100" cy="225900"/>
            </a:xfrm>
            <a:prstGeom prst="straightConnector1">
              <a:avLst/>
            </a:prstGeom>
            <a:noFill/>
            <a:ln w="9525" cap="flat" cmpd="sng">
              <a:solidFill>
                <a:srgbClr val="999999"/>
              </a:solidFill>
              <a:prstDash val="solid"/>
              <a:round/>
              <a:headEnd type="none" w="med" len="med"/>
              <a:tailEnd type="none" w="med" len="med"/>
            </a:ln>
          </p:spPr>
        </p:cxnSp>
      </p:grpSp>
      <p:grpSp>
        <p:nvGrpSpPr>
          <p:cNvPr id="857" name="Google Shape;857;p90"/>
          <p:cNvGrpSpPr/>
          <p:nvPr/>
        </p:nvGrpSpPr>
        <p:grpSpPr>
          <a:xfrm>
            <a:off x="6383734" y="3910529"/>
            <a:ext cx="3134764" cy="1274519"/>
            <a:chOff x="5053752" y="2615140"/>
            <a:chExt cx="2516400" cy="1152785"/>
          </a:xfrm>
        </p:grpSpPr>
        <p:sp>
          <p:nvSpPr>
            <p:cNvPr id="858" name="Google Shape;858;p90"/>
            <p:cNvSpPr txBox="1"/>
            <p:nvPr/>
          </p:nvSpPr>
          <p:spPr>
            <a:xfrm>
              <a:off x="5053752" y="3465525"/>
              <a:ext cx="2516400" cy="302400"/>
            </a:xfrm>
            <a:prstGeom prst="rect">
              <a:avLst/>
            </a:prstGeom>
            <a:noFill/>
            <a:ln>
              <a:noFill/>
            </a:ln>
          </p:spPr>
          <p:txBody>
            <a:bodyPr spcFirstLastPara="1" wrap="square" lIns="121900" tIns="121900" rIns="121900" bIns="121900" anchor="ctr" anchorCtr="0">
              <a:noAutofit/>
            </a:bodyPr>
            <a:lstStyle/>
            <a:p>
              <a:r>
                <a:rPr lang="en-US" sz="2400">
                  <a:latin typeface="Avenir"/>
                  <a:ea typeface="Avenir"/>
                  <a:cs typeface="Avenir"/>
                  <a:sym typeface="Avenir"/>
                </a:rPr>
                <a:t>name</a:t>
              </a:r>
              <a:endParaRPr sz="2400">
                <a:latin typeface="Avenir"/>
                <a:ea typeface="Avenir"/>
                <a:cs typeface="Avenir"/>
                <a:sym typeface="Avenir"/>
              </a:endParaRPr>
            </a:p>
          </p:txBody>
        </p:sp>
        <p:cxnSp>
          <p:nvCxnSpPr>
            <p:cNvPr id="859" name="Google Shape;859;p90"/>
            <p:cNvCxnSpPr>
              <a:endCxn id="832" idx="3"/>
            </p:cNvCxnSpPr>
            <p:nvPr/>
          </p:nvCxnSpPr>
          <p:spPr>
            <a:xfrm rot="10800000">
              <a:off x="5165431" y="2615140"/>
              <a:ext cx="6300" cy="850200"/>
            </a:xfrm>
            <a:prstGeom prst="straightConnector1">
              <a:avLst/>
            </a:prstGeom>
            <a:noFill/>
            <a:ln w="9525" cap="flat" cmpd="sng">
              <a:solidFill>
                <a:srgbClr val="999999"/>
              </a:solidFill>
              <a:prstDash val="solid"/>
              <a:round/>
              <a:headEnd type="none" w="med" len="med"/>
              <a:tailEnd type="none" w="med" len="med"/>
            </a:ln>
          </p:spPr>
        </p:cxnSp>
      </p:grpSp>
      <p:sp>
        <p:nvSpPr>
          <p:cNvPr id="860" name="Google Shape;860;p90"/>
          <p:cNvSpPr/>
          <p:nvPr/>
        </p:nvSpPr>
        <p:spPr>
          <a:xfrm>
            <a:off x="6215637" y="1572140"/>
            <a:ext cx="1880400" cy="570000"/>
          </a:xfrm>
          <a:prstGeom prst="rect">
            <a:avLst/>
          </a:prstGeom>
          <a:noFill/>
          <a:ln w="19050" cap="flat" cmpd="sng">
            <a:solidFill>
              <a:srgbClr val="6AA84F"/>
            </a:solidFill>
            <a:prstDash val="solid"/>
            <a:round/>
            <a:headEnd type="none" w="sm" len="sm"/>
            <a:tailEnd type="none" w="sm" len="sm"/>
          </a:ln>
        </p:spPr>
        <p:txBody>
          <a:bodyPr spcFirstLastPara="1" wrap="square" lIns="121900" tIns="121900" rIns="121900" bIns="121900" anchor="ctr" anchorCtr="0">
            <a:noAutofit/>
          </a:bodyPr>
          <a:lstStyle/>
          <a:p>
            <a:pPr algn="ctr"/>
            <a:endParaRPr sz="2400">
              <a:solidFill>
                <a:srgbClr val="6AA84F"/>
              </a:solidFill>
            </a:endParaRPr>
          </a:p>
        </p:txBody>
      </p:sp>
      <p:cxnSp>
        <p:nvCxnSpPr>
          <p:cNvPr id="861" name="Google Shape;861;p90"/>
          <p:cNvCxnSpPr>
            <a:endCxn id="844" idx="1"/>
          </p:cNvCxnSpPr>
          <p:nvPr/>
        </p:nvCxnSpPr>
        <p:spPr>
          <a:xfrm rot="10800000" flipH="1">
            <a:off x="8215039" y="1366533"/>
            <a:ext cx="534000" cy="289600"/>
          </a:xfrm>
          <a:prstGeom prst="straightConnector1">
            <a:avLst/>
          </a:prstGeom>
          <a:noFill/>
          <a:ln w="9525" cap="flat" cmpd="sng">
            <a:solidFill>
              <a:srgbClr val="999999"/>
            </a:solidFill>
            <a:prstDash val="solid"/>
            <a:round/>
            <a:headEnd type="stealth" w="med" len="med"/>
            <a:tailEnd type="none" w="med" len="med"/>
          </a:ln>
        </p:spPr>
      </p:cxnSp>
      <p:sp>
        <p:nvSpPr>
          <p:cNvPr id="862" name="Google Shape;862;p90"/>
          <p:cNvSpPr txBox="1"/>
          <p:nvPr/>
        </p:nvSpPr>
        <p:spPr>
          <a:xfrm>
            <a:off x="297733" y="211767"/>
            <a:ext cx="9128000" cy="728800"/>
          </a:xfrm>
          <a:prstGeom prst="rect">
            <a:avLst/>
          </a:prstGeom>
          <a:noFill/>
          <a:ln>
            <a:noFill/>
          </a:ln>
        </p:spPr>
        <p:txBody>
          <a:bodyPr spcFirstLastPara="1" wrap="square" lIns="121900" tIns="121900" rIns="121900" bIns="121900" anchor="ctr" anchorCtr="0">
            <a:noAutofit/>
          </a:bodyPr>
          <a:lstStyle/>
          <a:p>
            <a:r>
              <a:rPr lang="en-US" sz="3200" b="1">
                <a:solidFill>
                  <a:schemeClr val="dk1"/>
                </a:solidFill>
                <a:latin typeface="Proxima Nova"/>
                <a:ea typeface="Proxima Nova"/>
                <a:cs typeface="Proxima Nova"/>
                <a:sym typeface="Proxima Nova"/>
              </a:rPr>
              <a:t>Lending Example</a:t>
            </a:r>
            <a:endParaRPr sz="3200" b="1">
              <a:latin typeface="Proxima Nova"/>
              <a:ea typeface="Proxima Nova"/>
              <a:cs typeface="Proxima Nova"/>
              <a:sym typeface="Proxima Nova"/>
            </a:endParaRPr>
          </a:p>
        </p:txBody>
      </p:sp>
    </p:spTree>
    <p:extLst>
      <p:ext uri="{BB962C8B-B14F-4D97-AF65-F5344CB8AC3E}">
        <p14:creationId xmlns:p14="http://schemas.microsoft.com/office/powerpoint/2010/main" val="138297445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867" name="Google Shape;867;p91"/>
          <p:cNvSpPr/>
          <p:nvPr/>
        </p:nvSpPr>
        <p:spPr>
          <a:xfrm rot="-1787755">
            <a:off x="2463388" y="2272513"/>
            <a:ext cx="3954824" cy="2082904"/>
          </a:xfrm>
          <a:prstGeom prst="parallelogram">
            <a:avLst>
              <a:gd name="adj" fmla="val 63506"/>
            </a:avLst>
          </a:prstGeom>
          <a:solidFill>
            <a:srgbClr val="B99FB9">
              <a:alpha val="41150"/>
            </a:srgbClr>
          </a:solidFill>
          <a:ln w="19050" cap="flat" cmpd="sng">
            <a:solidFill>
              <a:srgbClr val="9900FF"/>
            </a:solidFill>
            <a:prstDash val="dot"/>
            <a:round/>
            <a:headEnd type="none" w="sm" len="sm"/>
            <a:tailEnd type="none" w="sm" len="sm"/>
          </a:ln>
        </p:spPr>
        <p:txBody>
          <a:bodyPr spcFirstLastPara="1" wrap="square" lIns="121900" tIns="121900" rIns="121900" bIns="121900" anchor="ctr" anchorCtr="0">
            <a:noAutofit/>
          </a:bodyPr>
          <a:lstStyle/>
          <a:p>
            <a:pPr algn="ctr"/>
            <a:endParaRPr sz="2400">
              <a:solidFill>
                <a:srgbClr val="9900FF"/>
              </a:solidFill>
            </a:endParaRPr>
          </a:p>
        </p:txBody>
      </p:sp>
      <p:grpSp>
        <p:nvGrpSpPr>
          <p:cNvPr id="868" name="Google Shape;868;p91"/>
          <p:cNvGrpSpPr/>
          <p:nvPr/>
        </p:nvGrpSpPr>
        <p:grpSpPr>
          <a:xfrm>
            <a:off x="2354532" y="940567"/>
            <a:ext cx="7880769" cy="4971845"/>
            <a:chOff x="966335" y="50716"/>
            <a:chExt cx="7676074" cy="5376906"/>
          </a:xfrm>
        </p:grpSpPr>
        <p:sp>
          <p:nvSpPr>
            <p:cNvPr id="869" name="Google Shape;869;p91"/>
            <p:cNvSpPr/>
            <p:nvPr/>
          </p:nvSpPr>
          <p:spPr>
            <a:xfrm>
              <a:off x="3934617" y="2605078"/>
              <a:ext cx="1052100" cy="1138500"/>
            </a:xfrm>
            <a:prstGeom prst="ellipse">
              <a:avLst/>
            </a:prstGeom>
            <a:solidFill>
              <a:srgbClr val="EEEEEE"/>
            </a:soli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pPr algn="ctr"/>
              <a:r>
                <a:rPr lang="en-US" sz="2400">
                  <a:latin typeface="Proxima Nova"/>
                  <a:ea typeface="Proxima Nova"/>
                  <a:cs typeface="Proxima Nova"/>
                  <a:sym typeface="Proxima Nova"/>
                </a:rPr>
                <a:t>you</a:t>
              </a:r>
              <a:endParaRPr sz="2400">
                <a:latin typeface="Proxima Nova"/>
                <a:ea typeface="Proxima Nova"/>
                <a:cs typeface="Proxima Nova"/>
                <a:sym typeface="Proxima Nova"/>
              </a:endParaRPr>
            </a:p>
          </p:txBody>
        </p:sp>
        <p:grpSp>
          <p:nvGrpSpPr>
            <p:cNvPr id="870" name="Google Shape;870;p91"/>
            <p:cNvGrpSpPr/>
            <p:nvPr/>
          </p:nvGrpSpPr>
          <p:grpSpPr>
            <a:xfrm>
              <a:off x="3625006" y="50716"/>
              <a:ext cx="2134800" cy="2453602"/>
              <a:chOff x="4030819" y="-148084"/>
              <a:chExt cx="2134800" cy="2453602"/>
            </a:xfrm>
          </p:grpSpPr>
          <p:sp>
            <p:nvSpPr>
              <p:cNvPr id="871" name="Google Shape;871;p91"/>
              <p:cNvSpPr txBox="1"/>
              <p:nvPr/>
            </p:nvSpPr>
            <p:spPr>
              <a:xfrm>
                <a:off x="4030819" y="-148084"/>
                <a:ext cx="2134800" cy="442800"/>
              </a:xfrm>
              <a:prstGeom prst="rect">
                <a:avLst/>
              </a:prstGeom>
              <a:noFill/>
              <a:ln>
                <a:noFill/>
              </a:ln>
            </p:spPr>
            <p:txBody>
              <a:bodyPr spcFirstLastPara="1" wrap="square" lIns="121900" tIns="121900" rIns="121900" bIns="121900" anchor="t" anchorCtr="0">
                <a:noAutofit/>
              </a:bodyPr>
              <a:lstStyle/>
              <a:p>
                <a:pPr algn="ctr"/>
                <a:r>
                  <a:rPr lang="en-US" sz="2400">
                    <a:solidFill>
                      <a:srgbClr val="1155CC"/>
                    </a:solidFill>
                  </a:rPr>
                  <a:t>Relationships</a:t>
                </a:r>
                <a:endParaRPr sz="2400">
                  <a:solidFill>
                    <a:srgbClr val="1155CC"/>
                  </a:solidFill>
                </a:endParaRPr>
              </a:p>
            </p:txBody>
          </p:sp>
          <p:cxnSp>
            <p:nvCxnSpPr>
              <p:cNvPr id="872" name="Google Shape;872;p91"/>
              <p:cNvCxnSpPr/>
              <p:nvPr/>
            </p:nvCxnSpPr>
            <p:spPr>
              <a:xfrm rot="10800000">
                <a:off x="4866481" y="465618"/>
                <a:ext cx="0" cy="1839900"/>
              </a:xfrm>
              <a:prstGeom prst="straightConnector1">
                <a:avLst/>
              </a:prstGeom>
              <a:noFill/>
              <a:ln w="76200" cap="flat" cmpd="sng">
                <a:solidFill>
                  <a:srgbClr val="1155CC"/>
                </a:solidFill>
                <a:prstDash val="solid"/>
                <a:round/>
                <a:headEnd type="none" w="med" len="med"/>
                <a:tailEnd type="none" w="med" len="med"/>
              </a:ln>
            </p:spPr>
          </p:cxnSp>
          <p:grpSp>
            <p:nvGrpSpPr>
              <p:cNvPr id="873" name="Google Shape;873;p91"/>
              <p:cNvGrpSpPr/>
              <p:nvPr/>
            </p:nvGrpSpPr>
            <p:grpSpPr>
              <a:xfrm>
                <a:off x="4750975" y="769050"/>
                <a:ext cx="241500" cy="1407300"/>
                <a:chOff x="3996625" y="1847200"/>
                <a:chExt cx="241500" cy="1407300"/>
              </a:xfrm>
            </p:grpSpPr>
            <p:sp>
              <p:nvSpPr>
                <p:cNvPr id="874" name="Google Shape;874;p91"/>
                <p:cNvSpPr/>
                <p:nvPr/>
              </p:nvSpPr>
              <p:spPr>
                <a:xfrm>
                  <a:off x="3996625" y="2289600"/>
                  <a:ext cx="241500" cy="80100"/>
                </a:xfrm>
                <a:prstGeom prst="rect">
                  <a:avLst/>
                </a:prstGeom>
                <a:solidFill>
                  <a:srgbClr val="6D9EEB"/>
                </a:solidFill>
                <a:ln>
                  <a:noFill/>
                </a:ln>
              </p:spPr>
              <p:txBody>
                <a:bodyPr spcFirstLastPara="1" wrap="square" lIns="121900" tIns="121900" rIns="121900" bIns="121900" anchor="ctr" anchorCtr="0">
                  <a:noAutofit/>
                </a:bodyPr>
                <a:lstStyle/>
                <a:p>
                  <a:endParaRPr sz="2400"/>
                </a:p>
              </p:txBody>
            </p:sp>
            <p:sp>
              <p:nvSpPr>
                <p:cNvPr id="875" name="Google Shape;875;p91"/>
                <p:cNvSpPr/>
                <p:nvPr/>
              </p:nvSpPr>
              <p:spPr>
                <a:xfrm>
                  <a:off x="3996625" y="2732000"/>
                  <a:ext cx="241500" cy="80100"/>
                </a:xfrm>
                <a:prstGeom prst="rect">
                  <a:avLst/>
                </a:prstGeom>
                <a:solidFill>
                  <a:srgbClr val="6D9EEB"/>
                </a:solidFill>
                <a:ln>
                  <a:noFill/>
                </a:ln>
              </p:spPr>
              <p:txBody>
                <a:bodyPr spcFirstLastPara="1" wrap="square" lIns="121900" tIns="121900" rIns="121900" bIns="121900" anchor="ctr" anchorCtr="0">
                  <a:noAutofit/>
                </a:bodyPr>
                <a:lstStyle/>
                <a:p>
                  <a:endParaRPr sz="2400"/>
                </a:p>
              </p:txBody>
            </p:sp>
            <p:sp>
              <p:nvSpPr>
                <p:cNvPr id="876" name="Google Shape;876;p91"/>
                <p:cNvSpPr/>
                <p:nvPr/>
              </p:nvSpPr>
              <p:spPr>
                <a:xfrm>
                  <a:off x="3996625" y="3174400"/>
                  <a:ext cx="241500" cy="80100"/>
                </a:xfrm>
                <a:prstGeom prst="rect">
                  <a:avLst/>
                </a:prstGeom>
                <a:solidFill>
                  <a:srgbClr val="6D9EEB"/>
                </a:solidFill>
                <a:ln>
                  <a:noFill/>
                </a:ln>
              </p:spPr>
              <p:txBody>
                <a:bodyPr spcFirstLastPara="1" wrap="square" lIns="121900" tIns="121900" rIns="121900" bIns="121900" anchor="ctr" anchorCtr="0">
                  <a:noAutofit/>
                </a:bodyPr>
                <a:lstStyle/>
                <a:p>
                  <a:endParaRPr sz="2400"/>
                </a:p>
              </p:txBody>
            </p:sp>
            <p:sp>
              <p:nvSpPr>
                <p:cNvPr id="877" name="Google Shape;877;p91"/>
                <p:cNvSpPr/>
                <p:nvPr/>
              </p:nvSpPr>
              <p:spPr>
                <a:xfrm>
                  <a:off x="3996625" y="1847200"/>
                  <a:ext cx="241500" cy="80100"/>
                </a:xfrm>
                <a:prstGeom prst="rect">
                  <a:avLst/>
                </a:prstGeom>
                <a:solidFill>
                  <a:srgbClr val="6D9EEB"/>
                </a:solidFill>
                <a:ln>
                  <a:noFill/>
                </a:ln>
              </p:spPr>
              <p:txBody>
                <a:bodyPr spcFirstLastPara="1" wrap="square" lIns="121900" tIns="121900" rIns="121900" bIns="121900" anchor="ctr" anchorCtr="0">
                  <a:noAutofit/>
                </a:bodyPr>
                <a:lstStyle/>
                <a:p>
                  <a:endParaRPr sz="2400"/>
                </a:p>
              </p:txBody>
            </p:sp>
          </p:grpSp>
        </p:grpSp>
        <p:grpSp>
          <p:nvGrpSpPr>
            <p:cNvPr id="878" name="Google Shape;878;p91"/>
            <p:cNvGrpSpPr/>
            <p:nvPr/>
          </p:nvGrpSpPr>
          <p:grpSpPr>
            <a:xfrm>
              <a:off x="5048738" y="2958825"/>
              <a:ext cx="3593672" cy="442800"/>
              <a:chOff x="5454550" y="2760025"/>
              <a:chExt cx="3593672" cy="442800"/>
            </a:xfrm>
          </p:grpSpPr>
          <p:sp>
            <p:nvSpPr>
              <p:cNvPr id="879" name="Google Shape;879;p91"/>
              <p:cNvSpPr txBox="1"/>
              <p:nvPr/>
            </p:nvSpPr>
            <p:spPr>
              <a:xfrm>
                <a:off x="7497822" y="2760025"/>
                <a:ext cx="1550400" cy="442800"/>
              </a:xfrm>
              <a:prstGeom prst="rect">
                <a:avLst/>
              </a:prstGeom>
              <a:noFill/>
              <a:ln>
                <a:noFill/>
              </a:ln>
            </p:spPr>
            <p:txBody>
              <a:bodyPr spcFirstLastPara="1" wrap="square" lIns="121900" tIns="121900" rIns="121900" bIns="121900" anchor="t" anchorCtr="0">
                <a:noAutofit/>
              </a:bodyPr>
              <a:lstStyle/>
              <a:p>
                <a:r>
                  <a:rPr lang="en-US" sz="2400">
                    <a:solidFill>
                      <a:srgbClr val="BF9000"/>
                    </a:solidFill>
                  </a:rPr>
                  <a:t>Attributes</a:t>
                </a:r>
                <a:endParaRPr sz="2400">
                  <a:solidFill>
                    <a:srgbClr val="BF9000"/>
                  </a:solidFill>
                </a:endParaRPr>
              </a:p>
            </p:txBody>
          </p:sp>
          <p:cxnSp>
            <p:nvCxnSpPr>
              <p:cNvPr id="880" name="Google Shape;880;p91"/>
              <p:cNvCxnSpPr/>
              <p:nvPr/>
            </p:nvCxnSpPr>
            <p:spPr>
              <a:xfrm rot="10800000">
                <a:off x="5454550" y="2981425"/>
                <a:ext cx="1981200" cy="0"/>
              </a:xfrm>
              <a:prstGeom prst="straightConnector1">
                <a:avLst/>
              </a:prstGeom>
              <a:noFill/>
              <a:ln w="76200" cap="flat" cmpd="sng">
                <a:solidFill>
                  <a:srgbClr val="FFD966"/>
                </a:solidFill>
                <a:prstDash val="solid"/>
                <a:round/>
                <a:headEnd type="none" w="med" len="med"/>
                <a:tailEnd type="none" w="med" len="med"/>
              </a:ln>
            </p:spPr>
          </p:cxnSp>
          <p:sp>
            <p:nvSpPr>
              <p:cNvPr id="881" name="Google Shape;881;p91"/>
              <p:cNvSpPr/>
              <p:nvPr/>
            </p:nvSpPr>
            <p:spPr>
              <a:xfrm rot="5400000">
                <a:off x="5576925" y="2941375"/>
                <a:ext cx="241500" cy="80100"/>
              </a:xfrm>
              <a:prstGeom prst="rect">
                <a:avLst/>
              </a:prstGeom>
              <a:solidFill>
                <a:srgbClr val="BF9000"/>
              </a:solidFill>
              <a:ln>
                <a:noFill/>
              </a:ln>
            </p:spPr>
            <p:txBody>
              <a:bodyPr spcFirstLastPara="1" wrap="square" lIns="121900" tIns="121900" rIns="121900" bIns="121900" anchor="ctr" anchorCtr="0">
                <a:noAutofit/>
              </a:bodyPr>
              <a:lstStyle/>
              <a:p>
                <a:endParaRPr sz="2400"/>
              </a:p>
            </p:txBody>
          </p:sp>
          <p:sp>
            <p:nvSpPr>
              <p:cNvPr id="882" name="Google Shape;882;p91"/>
              <p:cNvSpPr/>
              <p:nvPr/>
            </p:nvSpPr>
            <p:spPr>
              <a:xfrm rot="5400000">
                <a:off x="6084925" y="2941375"/>
                <a:ext cx="241500" cy="80100"/>
              </a:xfrm>
              <a:prstGeom prst="rect">
                <a:avLst/>
              </a:prstGeom>
              <a:solidFill>
                <a:srgbClr val="BF9000"/>
              </a:solidFill>
              <a:ln>
                <a:noFill/>
              </a:ln>
            </p:spPr>
            <p:txBody>
              <a:bodyPr spcFirstLastPara="1" wrap="square" lIns="121900" tIns="121900" rIns="121900" bIns="121900" anchor="ctr" anchorCtr="0">
                <a:noAutofit/>
              </a:bodyPr>
              <a:lstStyle/>
              <a:p>
                <a:endParaRPr sz="2400"/>
              </a:p>
            </p:txBody>
          </p:sp>
          <p:sp>
            <p:nvSpPr>
              <p:cNvPr id="883" name="Google Shape;883;p91"/>
              <p:cNvSpPr/>
              <p:nvPr/>
            </p:nvSpPr>
            <p:spPr>
              <a:xfrm rot="5400000">
                <a:off x="6592925" y="2941375"/>
                <a:ext cx="241500" cy="80100"/>
              </a:xfrm>
              <a:prstGeom prst="rect">
                <a:avLst/>
              </a:prstGeom>
              <a:solidFill>
                <a:srgbClr val="BF9000"/>
              </a:solidFill>
              <a:ln>
                <a:noFill/>
              </a:ln>
            </p:spPr>
            <p:txBody>
              <a:bodyPr spcFirstLastPara="1" wrap="square" lIns="121900" tIns="121900" rIns="121900" bIns="121900" anchor="ctr" anchorCtr="0">
                <a:noAutofit/>
              </a:bodyPr>
              <a:lstStyle/>
              <a:p>
                <a:endParaRPr sz="2400"/>
              </a:p>
            </p:txBody>
          </p:sp>
          <p:sp>
            <p:nvSpPr>
              <p:cNvPr id="884" name="Google Shape;884;p91"/>
              <p:cNvSpPr/>
              <p:nvPr/>
            </p:nvSpPr>
            <p:spPr>
              <a:xfrm rot="5400000">
                <a:off x="7100925" y="2941375"/>
                <a:ext cx="241500" cy="80100"/>
              </a:xfrm>
              <a:prstGeom prst="rect">
                <a:avLst/>
              </a:prstGeom>
              <a:solidFill>
                <a:srgbClr val="BF9000"/>
              </a:solidFill>
              <a:ln>
                <a:noFill/>
              </a:ln>
            </p:spPr>
            <p:txBody>
              <a:bodyPr spcFirstLastPara="1" wrap="square" lIns="121900" tIns="121900" rIns="121900" bIns="121900" anchor="ctr" anchorCtr="0">
                <a:noAutofit/>
              </a:bodyPr>
              <a:lstStyle/>
              <a:p>
                <a:endParaRPr sz="2400"/>
              </a:p>
            </p:txBody>
          </p:sp>
        </p:grpSp>
        <p:grpSp>
          <p:nvGrpSpPr>
            <p:cNvPr id="885" name="Google Shape;885;p91"/>
            <p:cNvGrpSpPr/>
            <p:nvPr/>
          </p:nvGrpSpPr>
          <p:grpSpPr>
            <a:xfrm rot="-178491">
              <a:off x="1009926" y="3590501"/>
              <a:ext cx="3051616" cy="1759121"/>
              <a:chOff x="1309815" y="3201048"/>
              <a:chExt cx="3051471" cy="1759038"/>
            </a:xfrm>
          </p:grpSpPr>
          <p:sp>
            <p:nvSpPr>
              <p:cNvPr id="886" name="Google Shape;886;p91"/>
              <p:cNvSpPr txBox="1"/>
              <p:nvPr/>
            </p:nvSpPr>
            <p:spPr>
              <a:xfrm rot="-1677743">
                <a:off x="1340008" y="4242812"/>
                <a:ext cx="1276414" cy="444247"/>
              </a:xfrm>
              <a:prstGeom prst="rect">
                <a:avLst/>
              </a:prstGeom>
              <a:noFill/>
              <a:ln>
                <a:noFill/>
              </a:ln>
            </p:spPr>
            <p:txBody>
              <a:bodyPr spcFirstLastPara="1" wrap="square" lIns="121900" tIns="121900" rIns="121900" bIns="121900" anchor="t" anchorCtr="0">
                <a:noAutofit/>
              </a:bodyPr>
              <a:lstStyle/>
              <a:p>
                <a:pPr algn="r"/>
                <a:r>
                  <a:rPr lang="en-US" sz="2400">
                    <a:solidFill>
                      <a:srgbClr val="CC0000"/>
                    </a:solidFill>
                  </a:rPr>
                  <a:t>Agents</a:t>
                </a:r>
                <a:endParaRPr sz="2400">
                  <a:solidFill>
                    <a:srgbClr val="CC0000"/>
                  </a:solidFill>
                </a:endParaRPr>
              </a:p>
            </p:txBody>
          </p:sp>
          <p:cxnSp>
            <p:nvCxnSpPr>
              <p:cNvPr id="887" name="Google Shape;887;p91"/>
              <p:cNvCxnSpPr/>
              <p:nvPr/>
            </p:nvCxnSpPr>
            <p:spPr>
              <a:xfrm rot="8996905">
                <a:off x="2513330" y="3714485"/>
                <a:ext cx="1981111" cy="0"/>
              </a:xfrm>
              <a:prstGeom prst="straightConnector1">
                <a:avLst/>
              </a:prstGeom>
              <a:noFill/>
              <a:ln w="76200" cap="flat" cmpd="sng">
                <a:solidFill>
                  <a:srgbClr val="E06666"/>
                </a:solidFill>
                <a:prstDash val="solid"/>
                <a:round/>
                <a:headEnd type="none" w="med" len="med"/>
                <a:tailEnd type="none" w="med" len="med"/>
              </a:ln>
            </p:spPr>
          </p:cxnSp>
          <p:sp>
            <p:nvSpPr>
              <p:cNvPr id="888" name="Google Shape;888;p91"/>
              <p:cNvSpPr/>
              <p:nvPr/>
            </p:nvSpPr>
            <p:spPr>
              <a:xfrm rot="3597830">
                <a:off x="2736048" y="4048707"/>
                <a:ext cx="241536" cy="80116"/>
              </a:xfrm>
              <a:prstGeom prst="rect">
                <a:avLst/>
              </a:prstGeom>
              <a:solidFill>
                <a:srgbClr val="CC0000"/>
              </a:solidFill>
              <a:ln>
                <a:noFill/>
              </a:ln>
            </p:spPr>
            <p:txBody>
              <a:bodyPr spcFirstLastPara="1" wrap="square" lIns="121900" tIns="121900" rIns="121900" bIns="121900" anchor="ctr" anchorCtr="0">
                <a:noAutofit/>
              </a:bodyPr>
              <a:lstStyle/>
              <a:p>
                <a:endParaRPr sz="2400"/>
              </a:p>
            </p:txBody>
          </p:sp>
          <p:sp>
            <p:nvSpPr>
              <p:cNvPr id="889" name="Google Shape;889;p91"/>
              <p:cNvSpPr/>
              <p:nvPr/>
            </p:nvSpPr>
            <p:spPr>
              <a:xfrm rot="3597830">
                <a:off x="3175773" y="3794351"/>
                <a:ext cx="241536" cy="80116"/>
              </a:xfrm>
              <a:prstGeom prst="rect">
                <a:avLst/>
              </a:prstGeom>
              <a:solidFill>
                <a:srgbClr val="CC0000"/>
              </a:solidFill>
              <a:ln>
                <a:noFill/>
              </a:ln>
            </p:spPr>
            <p:txBody>
              <a:bodyPr spcFirstLastPara="1" wrap="square" lIns="121900" tIns="121900" rIns="121900" bIns="121900" anchor="ctr" anchorCtr="0">
                <a:noAutofit/>
              </a:bodyPr>
              <a:lstStyle/>
              <a:p>
                <a:endParaRPr sz="2400"/>
              </a:p>
            </p:txBody>
          </p:sp>
          <p:sp>
            <p:nvSpPr>
              <p:cNvPr id="890" name="Google Shape;890;p91"/>
              <p:cNvSpPr/>
              <p:nvPr/>
            </p:nvSpPr>
            <p:spPr>
              <a:xfrm rot="3597830">
                <a:off x="3615498" y="3539996"/>
                <a:ext cx="241536" cy="80116"/>
              </a:xfrm>
              <a:prstGeom prst="rect">
                <a:avLst/>
              </a:prstGeom>
              <a:solidFill>
                <a:srgbClr val="CC0000"/>
              </a:solidFill>
              <a:ln>
                <a:noFill/>
              </a:ln>
            </p:spPr>
            <p:txBody>
              <a:bodyPr spcFirstLastPara="1" wrap="square" lIns="121900" tIns="121900" rIns="121900" bIns="121900" anchor="ctr" anchorCtr="0">
                <a:noAutofit/>
              </a:bodyPr>
              <a:lstStyle/>
              <a:p>
                <a:endParaRPr sz="2400"/>
              </a:p>
            </p:txBody>
          </p:sp>
          <p:sp>
            <p:nvSpPr>
              <p:cNvPr id="891" name="Google Shape;891;p91"/>
              <p:cNvSpPr/>
              <p:nvPr/>
            </p:nvSpPr>
            <p:spPr>
              <a:xfrm rot="3597830">
                <a:off x="4055223" y="3285640"/>
                <a:ext cx="241536" cy="80116"/>
              </a:xfrm>
              <a:prstGeom prst="rect">
                <a:avLst/>
              </a:prstGeom>
              <a:solidFill>
                <a:srgbClr val="CC0000"/>
              </a:solidFill>
              <a:ln>
                <a:noFill/>
              </a:ln>
            </p:spPr>
            <p:txBody>
              <a:bodyPr spcFirstLastPara="1" wrap="square" lIns="121900" tIns="121900" rIns="121900" bIns="121900" anchor="ctr" anchorCtr="0">
                <a:noAutofit/>
              </a:bodyPr>
              <a:lstStyle/>
              <a:p>
                <a:endParaRPr sz="2400"/>
              </a:p>
            </p:txBody>
          </p:sp>
        </p:grpSp>
      </p:grpSp>
      <p:sp>
        <p:nvSpPr>
          <p:cNvPr id="892" name="Google Shape;892;p91"/>
          <p:cNvSpPr txBox="1"/>
          <p:nvPr/>
        </p:nvSpPr>
        <p:spPr>
          <a:xfrm>
            <a:off x="297733" y="211767"/>
            <a:ext cx="9128000" cy="728800"/>
          </a:xfrm>
          <a:prstGeom prst="rect">
            <a:avLst/>
          </a:prstGeom>
          <a:noFill/>
          <a:ln>
            <a:noFill/>
          </a:ln>
        </p:spPr>
        <p:txBody>
          <a:bodyPr spcFirstLastPara="1" wrap="square" lIns="121900" tIns="121900" rIns="121900" bIns="121900" anchor="ctr" anchorCtr="0">
            <a:noAutofit/>
          </a:bodyPr>
          <a:lstStyle/>
          <a:p>
            <a:r>
              <a:rPr lang="en-US" sz="3200">
                <a:solidFill>
                  <a:schemeClr val="dk1"/>
                </a:solidFill>
                <a:latin typeface="Proxima Nova"/>
                <a:ea typeface="Proxima Nova"/>
                <a:cs typeface="Proxima Nova"/>
                <a:sym typeface="Proxima Nova"/>
              </a:rPr>
              <a:t>The </a:t>
            </a:r>
            <a:r>
              <a:rPr lang="en-US" sz="3200" b="1" i="1">
                <a:solidFill>
                  <a:srgbClr val="942AFF"/>
                </a:solidFill>
                <a:latin typeface="Proxima Nova"/>
                <a:ea typeface="Proxima Nova"/>
                <a:cs typeface="Proxima Nova"/>
                <a:sym typeface="Proxima Nova"/>
              </a:rPr>
              <a:t>relationship~agent</a:t>
            </a:r>
            <a:r>
              <a:rPr lang="en-US" sz="3200" b="1" i="1">
                <a:solidFill>
                  <a:srgbClr val="B45F06"/>
                </a:solidFill>
                <a:latin typeface="Proxima Nova"/>
                <a:ea typeface="Proxima Nova"/>
                <a:cs typeface="Proxima Nova"/>
                <a:sym typeface="Proxima Nova"/>
              </a:rPr>
              <a:t> </a:t>
            </a:r>
            <a:r>
              <a:rPr lang="en-US" sz="3200">
                <a:solidFill>
                  <a:schemeClr val="dk1"/>
                </a:solidFill>
                <a:latin typeface="Proxima Nova"/>
                <a:ea typeface="Proxima Nova"/>
                <a:cs typeface="Proxima Nova"/>
                <a:sym typeface="Proxima Nova"/>
              </a:rPr>
              <a:t>plane</a:t>
            </a:r>
            <a:endParaRPr sz="3200">
              <a:latin typeface="Proxima Nova"/>
              <a:ea typeface="Proxima Nova"/>
              <a:cs typeface="Proxima Nova"/>
              <a:sym typeface="Proxima Nova"/>
            </a:endParaRPr>
          </a:p>
        </p:txBody>
      </p:sp>
      <p:sp>
        <p:nvSpPr>
          <p:cNvPr id="893" name="Google Shape;893;p91"/>
          <p:cNvSpPr txBox="1"/>
          <p:nvPr/>
        </p:nvSpPr>
        <p:spPr>
          <a:xfrm>
            <a:off x="3371667" y="2393667"/>
            <a:ext cx="2282000" cy="1055600"/>
          </a:xfrm>
          <a:prstGeom prst="rect">
            <a:avLst/>
          </a:prstGeom>
          <a:noFill/>
          <a:ln>
            <a:noFill/>
          </a:ln>
        </p:spPr>
        <p:txBody>
          <a:bodyPr spcFirstLastPara="1" wrap="square" lIns="121900" tIns="121900" rIns="121900" bIns="121900" anchor="t" anchorCtr="0">
            <a:noAutofit/>
          </a:bodyPr>
          <a:lstStyle/>
          <a:p>
            <a:pPr algn="ctr">
              <a:buClr>
                <a:srgbClr val="000000"/>
              </a:buClr>
              <a:buSzPts val="1100"/>
            </a:pPr>
            <a:r>
              <a:rPr lang="en-US" sz="2133" b="1">
                <a:solidFill>
                  <a:srgbClr val="942AFF"/>
                </a:solidFill>
                <a:latin typeface="Avenir"/>
                <a:ea typeface="Avenir"/>
                <a:cs typeface="Avenir"/>
                <a:sym typeface="Avenir"/>
              </a:rPr>
              <a:t>Which proxy represents me,</a:t>
            </a:r>
            <a:endParaRPr sz="2133" b="1">
              <a:solidFill>
                <a:srgbClr val="942AFF"/>
              </a:solidFill>
              <a:latin typeface="Avenir"/>
              <a:ea typeface="Avenir"/>
              <a:cs typeface="Avenir"/>
              <a:sym typeface="Avenir"/>
            </a:endParaRPr>
          </a:p>
          <a:p>
            <a:pPr algn="ctr">
              <a:buClr>
                <a:srgbClr val="000000"/>
              </a:buClr>
              <a:buSzPts val="1100"/>
            </a:pPr>
            <a:r>
              <a:rPr lang="en-US" sz="2133" b="1">
                <a:solidFill>
                  <a:srgbClr val="942AFF"/>
                </a:solidFill>
                <a:latin typeface="Avenir"/>
                <a:ea typeface="Avenir"/>
                <a:cs typeface="Avenir"/>
                <a:sym typeface="Avenir"/>
              </a:rPr>
              <a:t>in which contexts, and how?</a:t>
            </a:r>
            <a:endParaRPr sz="2133" b="1">
              <a:solidFill>
                <a:srgbClr val="942AFF"/>
              </a:solidFill>
              <a:latin typeface="Avenir"/>
              <a:ea typeface="Avenir"/>
              <a:cs typeface="Avenir"/>
              <a:sym typeface="Avenir"/>
            </a:endParaRPr>
          </a:p>
        </p:txBody>
      </p:sp>
    </p:spTree>
    <p:extLst>
      <p:ext uri="{BB962C8B-B14F-4D97-AF65-F5344CB8AC3E}">
        <p14:creationId xmlns:p14="http://schemas.microsoft.com/office/powerpoint/2010/main" val="22792865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E6FAA8B-DCB9-7C4D-8DFC-F07D8A8283F2}"/>
              </a:ext>
            </a:extLst>
          </p:cNvPr>
          <p:cNvPicPr>
            <a:picLocks noChangeAspect="1"/>
          </p:cNvPicPr>
          <p:nvPr/>
        </p:nvPicPr>
        <p:blipFill>
          <a:blip r:embed="rId2"/>
          <a:stretch>
            <a:fillRect/>
          </a:stretch>
        </p:blipFill>
        <p:spPr>
          <a:xfrm>
            <a:off x="1803223" y="309386"/>
            <a:ext cx="6213485" cy="5705652"/>
          </a:xfrm>
          <a:prstGeom prst="rect">
            <a:avLst/>
          </a:prstGeom>
        </p:spPr>
      </p:pic>
      <p:pic>
        <p:nvPicPr>
          <p:cNvPr id="6" name="Picture 5">
            <a:extLst>
              <a:ext uri="{FF2B5EF4-FFF2-40B4-BE49-F238E27FC236}">
                <a16:creationId xmlns:a16="http://schemas.microsoft.com/office/drawing/2014/main" id="{C9A103B2-40CB-334F-8097-F68E8669FDBB}"/>
              </a:ext>
            </a:extLst>
          </p:cNvPr>
          <p:cNvPicPr>
            <a:picLocks noChangeAspect="1"/>
          </p:cNvPicPr>
          <p:nvPr/>
        </p:nvPicPr>
        <p:blipFill>
          <a:blip r:embed="rId3"/>
          <a:stretch>
            <a:fillRect/>
          </a:stretch>
        </p:blipFill>
        <p:spPr>
          <a:xfrm>
            <a:off x="8678862" y="1449388"/>
            <a:ext cx="2006600" cy="1016000"/>
          </a:xfrm>
          <a:prstGeom prst="rect">
            <a:avLst/>
          </a:prstGeom>
        </p:spPr>
      </p:pic>
      <p:pic>
        <p:nvPicPr>
          <p:cNvPr id="7" name="Picture 6">
            <a:extLst>
              <a:ext uri="{FF2B5EF4-FFF2-40B4-BE49-F238E27FC236}">
                <a16:creationId xmlns:a16="http://schemas.microsoft.com/office/drawing/2014/main" id="{A469AADD-E6A7-164E-98F8-61A7D7E09548}"/>
              </a:ext>
            </a:extLst>
          </p:cNvPr>
          <p:cNvPicPr>
            <a:picLocks noChangeAspect="1"/>
          </p:cNvPicPr>
          <p:nvPr/>
        </p:nvPicPr>
        <p:blipFill>
          <a:blip r:embed="rId4"/>
          <a:stretch>
            <a:fillRect/>
          </a:stretch>
        </p:blipFill>
        <p:spPr>
          <a:xfrm>
            <a:off x="8813800" y="2717800"/>
            <a:ext cx="1422400" cy="1422400"/>
          </a:xfrm>
          <a:prstGeom prst="rect">
            <a:avLst/>
          </a:prstGeom>
        </p:spPr>
      </p:pic>
    </p:spTree>
    <p:extLst>
      <p:ext uri="{BB962C8B-B14F-4D97-AF65-F5344CB8AC3E}">
        <p14:creationId xmlns:p14="http://schemas.microsoft.com/office/powerpoint/2010/main" val="112622566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897"/>
        <p:cNvGrpSpPr/>
        <p:nvPr/>
      </p:nvGrpSpPr>
      <p:grpSpPr>
        <a:xfrm>
          <a:off x="0" y="0"/>
          <a:ext cx="0" cy="0"/>
          <a:chOff x="0" y="0"/>
          <a:chExt cx="0" cy="0"/>
        </a:xfrm>
      </p:grpSpPr>
      <p:sp>
        <p:nvSpPr>
          <p:cNvPr id="898" name="Google Shape;898;p92"/>
          <p:cNvSpPr/>
          <p:nvPr/>
        </p:nvSpPr>
        <p:spPr>
          <a:xfrm>
            <a:off x="81835" y="2229693"/>
            <a:ext cx="3256400" cy="3257600"/>
          </a:xfrm>
          <a:prstGeom prst="verticalScroll">
            <a:avLst>
              <a:gd name="adj" fmla="val 125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1600"/>
          </a:p>
        </p:txBody>
      </p:sp>
      <p:sp>
        <p:nvSpPr>
          <p:cNvPr id="899" name="Google Shape;899;p92"/>
          <p:cNvSpPr/>
          <p:nvPr/>
        </p:nvSpPr>
        <p:spPr>
          <a:xfrm rot="-1787795">
            <a:off x="3099132" y="1717861"/>
            <a:ext cx="4398273" cy="2282897"/>
          </a:xfrm>
          <a:prstGeom prst="parallelogram">
            <a:avLst>
              <a:gd name="adj" fmla="val 63506"/>
            </a:avLst>
          </a:prstGeom>
          <a:noFill/>
          <a:ln w="19050" cap="flat" cmpd="sng">
            <a:solidFill>
              <a:srgbClr val="9900FF"/>
            </a:solidFill>
            <a:prstDash val="dot"/>
            <a:round/>
            <a:headEnd type="none" w="sm" len="sm"/>
            <a:tailEnd type="none" w="sm" len="sm"/>
          </a:ln>
        </p:spPr>
        <p:txBody>
          <a:bodyPr spcFirstLastPara="1" wrap="square" lIns="121900" tIns="121900" rIns="121900" bIns="121900" anchor="ctr" anchorCtr="0">
            <a:noAutofit/>
          </a:bodyPr>
          <a:lstStyle/>
          <a:p>
            <a:pPr algn="ctr"/>
            <a:endParaRPr sz="2400">
              <a:solidFill>
                <a:srgbClr val="9900FF"/>
              </a:solidFill>
            </a:endParaRPr>
          </a:p>
        </p:txBody>
      </p:sp>
      <p:grpSp>
        <p:nvGrpSpPr>
          <p:cNvPr id="900" name="Google Shape;900;p92"/>
          <p:cNvGrpSpPr/>
          <p:nvPr/>
        </p:nvGrpSpPr>
        <p:grpSpPr>
          <a:xfrm>
            <a:off x="2455619" y="232833"/>
            <a:ext cx="9516251" cy="6123419"/>
            <a:chOff x="1162914" y="370500"/>
            <a:chExt cx="7137188" cy="5102849"/>
          </a:xfrm>
        </p:grpSpPr>
        <p:sp>
          <p:nvSpPr>
            <p:cNvPr id="901" name="Google Shape;901;p92"/>
            <p:cNvSpPr/>
            <p:nvPr/>
          </p:nvSpPr>
          <p:spPr>
            <a:xfrm>
              <a:off x="4044193" y="2739664"/>
              <a:ext cx="872100" cy="881100"/>
            </a:xfrm>
            <a:prstGeom prst="ellipse">
              <a:avLst/>
            </a:prstGeom>
            <a:solidFill>
              <a:srgbClr val="EEEEEE"/>
            </a:soli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pPr algn="ctr"/>
              <a:r>
                <a:rPr lang="en-US" sz="2400"/>
                <a:t>you</a:t>
              </a:r>
              <a:endParaRPr sz="2400"/>
            </a:p>
          </p:txBody>
        </p:sp>
        <p:grpSp>
          <p:nvGrpSpPr>
            <p:cNvPr id="902" name="Google Shape;902;p92"/>
            <p:cNvGrpSpPr/>
            <p:nvPr/>
          </p:nvGrpSpPr>
          <p:grpSpPr>
            <a:xfrm>
              <a:off x="3705034" y="370500"/>
              <a:ext cx="1550400" cy="2234575"/>
              <a:chOff x="4110847" y="171700"/>
              <a:chExt cx="1550400" cy="2234575"/>
            </a:xfrm>
          </p:grpSpPr>
          <p:sp>
            <p:nvSpPr>
              <p:cNvPr id="903" name="Google Shape;903;p92"/>
              <p:cNvSpPr txBox="1"/>
              <p:nvPr/>
            </p:nvSpPr>
            <p:spPr>
              <a:xfrm>
                <a:off x="4110847" y="171700"/>
                <a:ext cx="1550400" cy="442800"/>
              </a:xfrm>
              <a:prstGeom prst="rect">
                <a:avLst/>
              </a:prstGeom>
              <a:noFill/>
              <a:ln>
                <a:noFill/>
              </a:ln>
            </p:spPr>
            <p:txBody>
              <a:bodyPr spcFirstLastPara="1" wrap="square" lIns="121900" tIns="121900" rIns="121900" bIns="121900" anchor="t" anchorCtr="0">
                <a:noAutofit/>
              </a:bodyPr>
              <a:lstStyle/>
              <a:p>
                <a:pPr algn="ctr"/>
                <a:r>
                  <a:rPr lang="en-US" sz="2400">
                    <a:solidFill>
                      <a:srgbClr val="1155CC"/>
                    </a:solidFill>
                  </a:rPr>
                  <a:t>Relationships</a:t>
                </a:r>
                <a:endParaRPr sz="2400">
                  <a:solidFill>
                    <a:srgbClr val="1155CC"/>
                  </a:solidFill>
                </a:endParaRPr>
              </a:p>
            </p:txBody>
          </p:sp>
          <p:cxnSp>
            <p:nvCxnSpPr>
              <p:cNvPr id="904" name="Google Shape;904;p92"/>
              <p:cNvCxnSpPr/>
              <p:nvPr/>
            </p:nvCxnSpPr>
            <p:spPr>
              <a:xfrm rot="10800000">
                <a:off x="4863250" y="566375"/>
                <a:ext cx="0" cy="1839900"/>
              </a:xfrm>
              <a:prstGeom prst="straightConnector1">
                <a:avLst/>
              </a:prstGeom>
              <a:noFill/>
              <a:ln w="76200" cap="flat" cmpd="sng">
                <a:solidFill>
                  <a:srgbClr val="1155CC"/>
                </a:solidFill>
                <a:prstDash val="solid"/>
                <a:round/>
                <a:headEnd type="none" w="med" len="med"/>
                <a:tailEnd type="none" w="med" len="med"/>
              </a:ln>
            </p:spPr>
          </p:cxnSp>
          <p:grpSp>
            <p:nvGrpSpPr>
              <p:cNvPr id="905" name="Google Shape;905;p92"/>
              <p:cNvGrpSpPr/>
              <p:nvPr/>
            </p:nvGrpSpPr>
            <p:grpSpPr>
              <a:xfrm>
                <a:off x="4750975" y="769050"/>
                <a:ext cx="241500" cy="1407300"/>
                <a:chOff x="3996625" y="1847200"/>
                <a:chExt cx="241500" cy="1407300"/>
              </a:xfrm>
            </p:grpSpPr>
            <p:sp>
              <p:nvSpPr>
                <p:cNvPr id="906" name="Google Shape;906;p92"/>
                <p:cNvSpPr/>
                <p:nvPr/>
              </p:nvSpPr>
              <p:spPr>
                <a:xfrm>
                  <a:off x="3996625" y="2289600"/>
                  <a:ext cx="241500" cy="80100"/>
                </a:xfrm>
                <a:prstGeom prst="rect">
                  <a:avLst/>
                </a:prstGeom>
                <a:solidFill>
                  <a:srgbClr val="6D9EEB"/>
                </a:solidFill>
                <a:ln>
                  <a:noFill/>
                </a:ln>
              </p:spPr>
              <p:txBody>
                <a:bodyPr spcFirstLastPara="1" wrap="square" lIns="121900" tIns="121900" rIns="121900" bIns="121900" anchor="ctr" anchorCtr="0">
                  <a:noAutofit/>
                </a:bodyPr>
                <a:lstStyle/>
                <a:p>
                  <a:endParaRPr sz="2400"/>
                </a:p>
              </p:txBody>
            </p:sp>
            <p:sp>
              <p:nvSpPr>
                <p:cNvPr id="907" name="Google Shape;907;p92"/>
                <p:cNvSpPr/>
                <p:nvPr/>
              </p:nvSpPr>
              <p:spPr>
                <a:xfrm>
                  <a:off x="3996625" y="2732000"/>
                  <a:ext cx="241500" cy="80100"/>
                </a:xfrm>
                <a:prstGeom prst="rect">
                  <a:avLst/>
                </a:prstGeom>
                <a:solidFill>
                  <a:srgbClr val="6D9EEB"/>
                </a:solidFill>
                <a:ln>
                  <a:noFill/>
                </a:ln>
              </p:spPr>
              <p:txBody>
                <a:bodyPr spcFirstLastPara="1" wrap="square" lIns="121900" tIns="121900" rIns="121900" bIns="121900" anchor="ctr" anchorCtr="0">
                  <a:noAutofit/>
                </a:bodyPr>
                <a:lstStyle/>
                <a:p>
                  <a:endParaRPr sz="2400"/>
                </a:p>
              </p:txBody>
            </p:sp>
            <p:sp>
              <p:nvSpPr>
                <p:cNvPr id="908" name="Google Shape;908;p92"/>
                <p:cNvSpPr/>
                <p:nvPr/>
              </p:nvSpPr>
              <p:spPr>
                <a:xfrm>
                  <a:off x="3996625" y="3174400"/>
                  <a:ext cx="241500" cy="80100"/>
                </a:xfrm>
                <a:prstGeom prst="rect">
                  <a:avLst/>
                </a:prstGeom>
                <a:solidFill>
                  <a:srgbClr val="6D9EEB"/>
                </a:solidFill>
                <a:ln>
                  <a:noFill/>
                </a:ln>
              </p:spPr>
              <p:txBody>
                <a:bodyPr spcFirstLastPara="1" wrap="square" lIns="121900" tIns="121900" rIns="121900" bIns="121900" anchor="ctr" anchorCtr="0">
                  <a:noAutofit/>
                </a:bodyPr>
                <a:lstStyle/>
                <a:p>
                  <a:endParaRPr sz="2400"/>
                </a:p>
              </p:txBody>
            </p:sp>
            <p:sp>
              <p:nvSpPr>
                <p:cNvPr id="909" name="Google Shape;909;p92"/>
                <p:cNvSpPr/>
                <p:nvPr/>
              </p:nvSpPr>
              <p:spPr>
                <a:xfrm>
                  <a:off x="3996625" y="1847200"/>
                  <a:ext cx="241500" cy="80100"/>
                </a:xfrm>
                <a:prstGeom prst="rect">
                  <a:avLst/>
                </a:prstGeom>
                <a:solidFill>
                  <a:srgbClr val="6D9EEB"/>
                </a:solidFill>
                <a:ln>
                  <a:noFill/>
                </a:ln>
              </p:spPr>
              <p:txBody>
                <a:bodyPr spcFirstLastPara="1" wrap="square" lIns="121900" tIns="121900" rIns="121900" bIns="121900" anchor="ctr" anchorCtr="0">
                  <a:noAutofit/>
                </a:bodyPr>
                <a:lstStyle/>
                <a:p>
                  <a:endParaRPr sz="2400"/>
                </a:p>
              </p:txBody>
            </p:sp>
          </p:grpSp>
        </p:grpSp>
        <p:grpSp>
          <p:nvGrpSpPr>
            <p:cNvPr id="910" name="Google Shape;910;p92"/>
            <p:cNvGrpSpPr/>
            <p:nvPr/>
          </p:nvGrpSpPr>
          <p:grpSpPr>
            <a:xfrm>
              <a:off x="5048738" y="2958825"/>
              <a:ext cx="3251365" cy="442800"/>
              <a:chOff x="5454550" y="2760025"/>
              <a:chExt cx="3251365" cy="442800"/>
            </a:xfrm>
          </p:grpSpPr>
          <p:sp>
            <p:nvSpPr>
              <p:cNvPr id="911" name="Google Shape;911;p92"/>
              <p:cNvSpPr txBox="1"/>
              <p:nvPr/>
            </p:nvSpPr>
            <p:spPr>
              <a:xfrm>
                <a:off x="7497815" y="2760025"/>
                <a:ext cx="1208100" cy="442800"/>
              </a:xfrm>
              <a:prstGeom prst="rect">
                <a:avLst/>
              </a:prstGeom>
              <a:noFill/>
              <a:ln>
                <a:noFill/>
              </a:ln>
            </p:spPr>
            <p:txBody>
              <a:bodyPr spcFirstLastPara="1" wrap="square" lIns="121900" tIns="121900" rIns="121900" bIns="121900" anchor="t" anchorCtr="0">
                <a:noAutofit/>
              </a:bodyPr>
              <a:lstStyle/>
              <a:p>
                <a:r>
                  <a:rPr lang="en-US" sz="2400">
                    <a:solidFill>
                      <a:srgbClr val="BF9000"/>
                    </a:solidFill>
                  </a:rPr>
                  <a:t>Attributes</a:t>
                </a:r>
                <a:endParaRPr sz="2400">
                  <a:solidFill>
                    <a:srgbClr val="BF9000"/>
                  </a:solidFill>
                </a:endParaRPr>
              </a:p>
            </p:txBody>
          </p:sp>
          <p:cxnSp>
            <p:nvCxnSpPr>
              <p:cNvPr id="912" name="Google Shape;912;p92"/>
              <p:cNvCxnSpPr/>
              <p:nvPr/>
            </p:nvCxnSpPr>
            <p:spPr>
              <a:xfrm rot="10800000">
                <a:off x="5454550" y="2981425"/>
                <a:ext cx="1981200" cy="0"/>
              </a:xfrm>
              <a:prstGeom prst="straightConnector1">
                <a:avLst/>
              </a:prstGeom>
              <a:noFill/>
              <a:ln w="76200" cap="flat" cmpd="sng">
                <a:solidFill>
                  <a:srgbClr val="FFD966"/>
                </a:solidFill>
                <a:prstDash val="solid"/>
                <a:round/>
                <a:headEnd type="none" w="med" len="med"/>
                <a:tailEnd type="none" w="med" len="med"/>
              </a:ln>
            </p:spPr>
          </p:cxnSp>
          <p:sp>
            <p:nvSpPr>
              <p:cNvPr id="913" name="Google Shape;913;p92"/>
              <p:cNvSpPr/>
              <p:nvPr/>
            </p:nvSpPr>
            <p:spPr>
              <a:xfrm rot="5400000">
                <a:off x="5576925" y="2941375"/>
                <a:ext cx="241500" cy="80100"/>
              </a:xfrm>
              <a:prstGeom prst="rect">
                <a:avLst/>
              </a:prstGeom>
              <a:solidFill>
                <a:srgbClr val="BF9000"/>
              </a:solidFill>
              <a:ln>
                <a:noFill/>
              </a:ln>
            </p:spPr>
            <p:txBody>
              <a:bodyPr spcFirstLastPara="1" wrap="square" lIns="121900" tIns="121900" rIns="121900" bIns="121900" anchor="ctr" anchorCtr="0">
                <a:noAutofit/>
              </a:bodyPr>
              <a:lstStyle/>
              <a:p>
                <a:endParaRPr sz="2400"/>
              </a:p>
            </p:txBody>
          </p:sp>
          <p:sp>
            <p:nvSpPr>
              <p:cNvPr id="914" name="Google Shape;914;p92"/>
              <p:cNvSpPr/>
              <p:nvPr/>
            </p:nvSpPr>
            <p:spPr>
              <a:xfrm rot="5400000">
                <a:off x="6084925" y="2941375"/>
                <a:ext cx="241500" cy="80100"/>
              </a:xfrm>
              <a:prstGeom prst="rect">
                <a:avLst/>
              </a:prstGeom>
              <a:solidFill>
                <a:srgbClr val="BF9000"/>
              </a:solidFill>
              <a:ln>
                <a:noFill/>
              </a:ln>
            </p:spPr>
            <p:txBody>
              <a:bodyPr spcFirstLastPara="1" wrap="square" lIns="121900" tIns="121900" rIns="121900" bIns="121900" anchor="ctr" anchorCtr="0">
                <a:noAutofit/>
              </a:bodyPr>
              <a:lstStyle/>
              <a:p>
                <a:endParaRPr sz="2400"/>
              </a:p>
            </p:txBody>
          </p:sp>
          <p:sp>
            <p:nvSpPr>
              <p:cNvPr id="915" name="Google Shape;915;p92"/>
              <p:cNvSpPr/>
              <p:nvPr/>
            </p:nvSpPr>
            <p:spPr>
              <a:xfrm rot="5400000">
                <a:off x="6592925" y="2941375"/>
                <a:ext cx="241500" cy="80100"/>
              </a:xfrm>
              <a:prstGeom prst="rect">
                <a:avLst/>
              </a:prstGeom>
              <a:solidFill>
                <a:srgbClr val="BF9000"/>
              </a:solidFill>
              <a:ln>
                <a:noFill/>
              </a:ln>
            </p:spPr>
            <p:txBody>
              <a:bodyPr spcFirstLastPara="1" wrap="square" lIns="121900" tIns="121900" rIns="121900" bIns="121900" anchor="ctr" anchorCtr="0">
                <a:noAutofit/>
              </a:bodyPr>
              <a:lstStyle/>
              <a:p>
                <a:endParaRPr sz="2400"/>
              </a:p>
            </p:txBody>
          </p:sp>
          <p:sp>
            <p:nvSpPr>
              <p:cNvPr id="916" name="Google Shape;916;p92"/>
              <p:cNvSpPr/>
              <p:nvPr/>
            </p:nvSpPr>
            <p:spPr>
              <a:xfrm rot="5400000">
                <a:off x="7100925" y="2941375"/>
                <a:ext cx="241500" cy="80100"/>
              </a:xfrm>
              <a:prstGeom prst="rect">
                <a:avLst/>
              </a:prstGeom>
              <a:solidFill>
                <a:srgbClr val="BF9000"/>
              </a:solidFill>
              <a:ln>
                <a:noFill/>
              </a:ln>
            </p:spPr>
            <p:txBody>
              <a:bodyPr spcFirstLastPara="1" wrap="square" lIns="121900" tIns="121900" rIns="121900" bIns="121900" anchor="ctr" anchorCtr="0">
                <a:noAutofit/>
              </a:bodyPr>
              <a:lstStyle/>
              <a:p>
                <a:endParaRPr sz="2400"/>
              </a:p>
            </p:txBody>
          </p:sp>
        </p:grpSp>
        <p:grpSp>
          <p:nvGrpSpPr>
            <p:cNvPr id="917" name="Google Shape;917;p92"/>
            <p:cNvGrpSpPr/>
            <p:nvPr/>
          </p:nvGrpSpPr>
          <p:grpSpPr>
            <a:xfrm rot="-178491">
              <a:off x="1208091" y="3585355"/>
              <a:ext cx="2854772" cy="1815139"/>
              <a:chOff x="1506650" y="3201048"/>
              <a:chExt cx="2854636" cy="1815052"/>
            </a:xfrm>
          </p:grpSpPr>
          <p:sp>
            <p:nvSpPr>
              <p:cNvPr id="918" name="Google Shape;918;p92"/>
              <p:cNvSpPr txBox="1"/>
              <p:nvPr/>
            </p:nvSpPr>
            <p:spPr>
              <a:xfrm rot="-1802445">
                <a:off x="1540060" y="4314358"/>
                <a:ext cx="1152980" cy="442884"/>
              </a:xfrm>
              <a:prstGeom prst="rect">
                <a:avLst/>
              </a:prstGeom>
              <a:noFill/>
              <a:ln>
                <a:noFill/>
              </a:ln>
            </p:spPr>
            <p:txBody>
              <a:bodyPr spcFirstLastPara="1" wrap="square" lIns="121900" tIns="121900" rIns="121900" bIns="121900" anchor="t" anchorCtr="0">
                <a:noAutofit/>
              </a:bodyPr>
              <a:lstStyle/>
              <a:p>
                <a:pPr algn="r"/>
                <a:r>
                  <a:rPr lang="en-US" sz="2400">
                    <a:solidFill>
                      <a:srgbClr val="CC0000"/>
                    </a:solidFill>
                  </a:rPr>
                  <a:t>Agents</a:t>
                </a:r>
                <a:endParaRPr sz="2400">
                  <a:solidFill>
                    <a:srgbClr val="CC0000"/>
                  </a:solidFill>
                </a:endParaRPr>
              </a:p>
            </p:txBody>
          </p:sp>
          <p:cxnSp>
            <p:nvCxnSpPr>
              <p:cNvPr id="919" name="Google Shape;919;p92"/>
              <p:cNvCxnSpPr/>
              <p:nvPr/>
            </p:nvCxnSpPr>
            <p:spPr>
              <a:xfrm rot="8996905">
                <a:off x="2513330" y="3714485"/>
                <a:ext cx="1981111" cy="0"/>
              </a:xfrm>
              <a:prstGeom prst="straightConnector1">
                <a:avLst/>
              </a:prstGeom>
              <a:noFill/>
              <a:ln w="76200" cap="flat" cmpd="sng">
                <a:solidFill>
                  <a:srgbClr val="E06666"/>
                </a:solidFill>
                <a:prstDash val="solid"/>
                <a:round/>
                <a:headEnd type="none" w="med" len="med"/>
                <a:tailEnd type="none" w="med" len="med"/>
              </a:ln>
            </p:spPr>
          </p:cxnSp>
          <p:sp>
            <p:nvSpPr>
              <p:cNvPr id="920" name="Google Shape;920;p92"/>
              <p:cNvSpPr/>
              <p:nvPr/>
            </p:nvSpPr>
            <p:spPr>
              <a:xfrm rot="3597830">
                <a:off x="2736048" y="4048707"/>
                <a:ext cx="241536" cy="80116"/>
              </a:xfrm>
              <a:prstGeom prst="rect">
                <a:avLst/>
              </a:prstGeom>
              <a:solidFill>
                <a:srgbClr val="CC0000"/>
              </a:solidFill>
              <a:ln>
                <a:noFill/>
              </a:ln>
            </p:spPr>
            <p:txBody>
              <a:bodyPr spcFirstLastPara="1" wrap="square" lIns="121900" tIns="121900" rIns="121900" bIns="121900" anchor="ctr" anchorCtr="0">
                <a:noAutofit/>
              </a:bodyPr>
              <a:lstStyle/>
              <a:p>
                <a:endParaRPr sz="2400"/>
              </a:p>
            </p:txBody>
          </p:sp>
          <p:sp>
            <p:nvSpPr>
              <p:cNvPr id="921" name="Google Shape;921;p92"/>
              <p:cNvSpPr/>
              <p:nvPr/>
            </p:nvSpPr>
            <p:spPr>
              <a:xfrm rot="3597830">
                <a:off x="3175773" y="3794351"/>
                <a:ext cx="241536" cy="80116"/>
              </a:xfrm>
              <a:prstGeom prst="rect">
                <a:avLst/>
              </a:prstGeom>
              <a:solidFill>
                <a:srgbClr val="CC0000"/>
              </a:solidFill>
              <a:ln>
                <a:noFill/>
              </a:ln>
            </p:spPr>
            <p:txBody>
              <a:bodyPr spcFirstLastPara="1" wrap="square" lIns="121900" tIns="121900" rIns="121900" bIns="121900" anchor="ctr" anchorCtr="0">
                <a:noAutofit/>
              </a:bodyPr>
              <a:lstStyle/>
              <a:p>
                <a:endParaRPr sz="2400"/>
              </a:p>
            </p:txBody>
          </p:sp>
          <p:sp>
            <p:nvSpPr>
              <p:cNvPr id="922" name="Google Shape;922;p92"/>
              <p:cNvSpPr/>
              <p:nvPr/>
            </p:nvSpPr>
            <p:spPr>
              <a:xfrm rot="3597830">
                <a:off x="3615498" y="3539996"/>
                <a:ext cx="241536" cy="80116"/>
              </a:xfrm>
              <a:prstGeom prst="rect">
                <a:avLst/>
              </a:prstGeom>
              <a:solidFill>
                <a:srgbClr val="CC0000"/>
              </a:solidFill>
              <a:ln>
                <a:noFill/>
              </a:ln>
            </p:spPr>
            <p:txBody>
              <a:bodyPr spcFirstLastPara="1" wrap="square" lIns="121900" tIns="121900" rIns="121900" bIns="121900" anchor="ctr" anchorCtr="0">
                <a:noAutofit/>
              </a:bodyPr>
              <a:lstStyle/>
              <a:p>
                <a:endParaRPr sz="2400"/>
              </a:p>
            </p:txBody>
          </p:sp>
          <p:sp>
            <p:nvSpPr>
              <p:cNvPr id="923" name="Google Shape;923;p92"/>
              <p:cNvSpPr/>
              <p:nvPr/>
            </p:nvSpPr>
            <p:spPr>
              <a:xfrm rot="3597830">
                <a:off x="4055223" y="3285640"/>
                <a:ext cx="241536" cy="80116"/>
              </a:xfrm>
              <a:prstGeom prst="rect">
                <a:avLst/>
              </a:prstGeom>
              <a:solidFill>
                <a:srgbClr val="CC0000"/>
              </a:solidFill>
              <a:ln>
                <a:noFill/>
              </a:ln>
            </p:spPr>
            <p:txBody>
              <a:bodyPr spcFirstLastPara="1" wrap="square" lIns="121900" tIns="121900" rIns="121900" bIns="121900" anchor="ctr" anchorCtr="0">
                <a:noAutofit/>
              </a:bodyPr>
              <a:lstStyle/>
              <a:p>
                <a:endParaRPr sz="2400"/>
              </a:p>
            </p:txBody>
          </p:sp>
        </p:grpSp>
      </p:grpSp>
      <p:sp>
        <p:nvSpPr>
          <p:cNvPr id="924" name="Google Shape;924;p92"/>
          <p:cNvSpPr txBox="1"/>
          <p:nvPr/>
        </p:nvSpPr>
        <p:spPr>
          <a:xfrm rot="-449">
            <a:off x="5375765" y="4865833"/>
            <a:ext cx="3062800" cy="362800"/>
          </a:xfrm>
          <a:prstGeom prst="rect">
            <a:avLst/>
          </a:prstGeom>
          <a:noFill/>
          <a:ln>
            <a:noFill/>
          </a:ln>
        </p:spPr>
        <p:txBody>
          <a:bodyPr spcFirstLastPara="1" wrap="square" lIns="121900" tIns="121900" rIns="121900" bIns="121900" anchor="ctr" anchorCtr="0">
            <a:noAutofit/>
          </a:bodyPr>
          <a:lstStyle/>
          <a:p>
            <a:r>
              <a:rPr lang="en-US" sz="2400">
                <a:latin typeface="Avenir"/>
                <a:ea typeface="Avenir"/>
                <a:cs typeface="Avenir"/>
                <a:sym typeface="Avenir"/>
              </a:rPr>
              <a:t>your notebook</a:t>
            </a:r>
            <a:endParaRPr sz="2400">
              <a:latin typeface="Avenir"/>
              <a:ea typeface="Avenir"/>
              <a:cs typeface="Avenir"/>
              <a:sym typeface="Avenir"/>
            </a:endParaRPr>
          </a:p>
        </p:txBody>
      </p:sp>
      <p:sp>
        <p:nvSpPr>
          <p:cNvPr id="925" name="Google Shape;925;p92"/>
          <p:cNvSpPr txBox="1"/>
          <p:nvPr/>
        </p:nvSpPr>
        <p:spPr>
          <a:xfrm rot="-621">
            <a:off x="4105467" y="5549113"/>
            <a:ext cx="2215200" cy="362800"/>
          </a:xfrm>
          <a:prstGeom prst="rect">
            <a:avLst/>
          </a:prstGeom>
          <a:noFill/>
          <a:ln>
            <a:noFill/>
          </a:ln>
        </p:spPr>
        <p:txBody>
          <a:bodyPr spcFirstLastPara="1" wrap="square" lIns="121900" tIns="121900" rIns="121900" bIns="121900" anchor="ctr" anchorCtr="0">
            <a:noAutofit/>
          </a:bodyPr>
          <a:lstStyle/>
          <a:p>
            <a:pPr algn="r"/>
            <a:r>
              <a:rPr lang="en-US" sz="2400">
                <a:latin typeface="Avenir"/>
                <a:ea typeface="Avenir"/>
                <a:cs typeface="Avenir"/>
                <a:sym typeface="Avenir"/>
              </a:rPr>
              <a:t>a cloud agent</a:t>
            </a:r>
            <a:endParaRPr sz="2400">
              <a:latin typeface="Avenir"/>
              <a:ea typeface="Avenir"/>
              <a:cs typeface="Avenir"/>
              <a:sym typeface="Avenir"/>
            </a:endParaRPr>
          </a:p>
        </p:txBody>
      </p:sp>
      <p:sp>
        <p:nvSpPr>
          <p:cNvPr id="926" name="Google Shape;926;p92"/>
          <p:cNvSpPr txBox="1"/>
          <p:nvPr/>
        </p:nvSpPr>
        <p:spPr>
          <a:xfrm rot="-464">
            <a:off x="5924741" y="4537559"/>
            <a:ext cx="2964800" cy="362800"/>
          </a:xfrm>
          <a:prstGeom prst="rect">
            <a:avLst/>
          </a:prstGeom>
          <a:noFill/>
          <a:ln>
            <a:noFill/>
          </a:ln>
        </p:spPr>
        <p:txBody>
          <a:bodyPr spcFirstLastPara="1" wrap="square" lIns="121900" tIns="121900" rIns="121900" bIns="121900" anchor="ctr" anchorCtr="0">
            <a:noAutofit/>
          </a:bodyPr>
          <a:lstStyle/>
          <a:p>
            <a:r>
              <a:rPr lang="en-US" sz="2400">
                <a:latin typeface="Avenir"/>
                <a:ea typeface="Avenir"/>
                <a:cs typeface="Avenir"/>
                <a:sym typeface="Avenir"/>
              </a:rPr>
              <a:t>your mobile phone</a:t>
            </a:r>
            <a:endParaRPr sz="2400">
              <a:latin typeface="Avenir"/>
              <a:ea typeface="Avenir"/>
              <a:cs typeface="Avenir"/>
              <a:sym typeface="Avenir"/>
            </a:endParaRPr>
          </a:p>
        </p:txBody>
      </p:sp>
      <p:cxnSp>
        <p:nvCxnSpPr>
          <p:cNvPr id="927" name="Google Shape;927;p92"/>
          <p:cNvCxnSpPr/>
          <p:nvPr/>
        </p:nvCxnSpPr>
        <p:spPr>
          <a:xfrm rot="10800000">
            <a:off x="6121592" y="4315863"/>
            <a:ext cx="0" cy="274400"/>
          </a:xfrm>
          <a:prstGeom prst="straightConnector1">
            <a:avLst/>
          </a:prstGeom>
          <a:noFill/>
          <a:ln w="9525" cap="flat" cmpd="sng">
            <a:solidFill>
              <a:srgbClr val="999999"/>
            </a:solidFill>
            <a:prstDash val="solid"/>
            <a:round/>
            <a:headEnd type="none" w="med" len="med"/>
            <a:tailEnd type="none" w="med" len="med"/>
          </a:ln>
        </p:spPr>
      </p:cxnSp>
      <p:sp>
        <p:nvSpPr>
          <p:cNvPr id="928" name="Google Shape;928;p92"/>
          <p:cNvSpPr txBox="1"/>
          <p:nvPr/>
        </p:nvSpPr>
        <p:spPr>
          <a:xfrm>
            <a:off x="7031700" y="1719903"/>
            <a:ext cx="4000000" cy="679600"/>
          </a:xfrm>
          <a:prstGeom prst="rect">
            <a:avLst/>
          </a:prstGeom>
          <a:noFill/>
          <a:ln>
            <a:noFill/>
          </a:ln>
        </p:spPr>
        <p:txBody>
          <a:bodyPr spcFirstLastPara="1" wrap="square" lIns="121900" tIns="121900" rIns="121900" bIns="121900" anchor="ctr" anchorCtr="0">
            <a:noAutofit/>
          </a:bodyPr>
          <a:lstStyle/>
          <a:p>
            <a:r>
              <a:rPr lang="en-US" sz="2400">
                <a:solidFill>
                  <a:schemeClr val="dk1"/>
                </a:solidFill>
                <a:latin typeface="Avenir"/>
                <a:ea typeface="Avenir"/>
                <a:cs typeface="Avenir"/>
                <a:sym typeface="Avenir"/>
              </a:rPr>
              <a:t>UBS (bank)</a:t>
            </a:r>
            <a:endParaRPr sz="2400"/>
          </a:p>
        </p:txBody>
      </p:sp>
      <p:cxnSp>
        <p:nvCxnSpPr>
          <p:cNvPr id="929" name="Google Shape;929;p92"/>
          <p:cNvCxnSpPr/>
          <p:nvPr/>
        </p:nvCxnSpPr>
        <p:spPr>
          <a:xfrm flipH="1">
            <a:off x="4090265" y="2062777"/>
            <a:ext cx="2585200" cy="1512800"/>
          </a:xfrm>
          <a:prstGeom prst="straightConnector1">
            <a:avLst/>
          </a:prstGeom>
          <a:noFill/>
          <a:ln w="9525" cap="flat" cmpd="sng">
            <a:solidFill>
              <a:srgbClr val="999999"/>
            </a:solidFill>
            <a:prstDash val="solid"/>
            <a:round/>
            <a:headEnd type="none" w="med" len="med"/>
            <a:tailEnd type="none" w="med" len="med"/>
          </a:ln>
        </p:spPr>
      </p:cxnSp>
      <p:sp>
        <p:nvSpPr>
          <p:cNvPr id="930" name="Google Shape;930;p92"/>
          <p:cNvSpPr txBox="1"/>
          <p:nvPr/>
        </p:nvSpPr>
        <p:spPr>
          <a:xfrm rot="-449">
            <a:off x="4804265" y="5208733"/>
            <a:ext cx="3062800" cy="362800"/>
          </a:xfrm>
          <a:prstGeom prst="rect">
            <a:avLst/>
          </a:prstGeom>
          <a:noFill/>
          <a:ln>
            <a:noFill/>
          </a:ln>
        </p:spPr>
        <p:txBody>
          <a:bodyPr spcFirstLastPara="1" wrap="square" lIns="121900" tIns="121900" rIns="121900" bIns="121900" anchor="ctr" anchorCtr="0">
            <a:noAutofit/>
          </a:bodyPr>
          <a:lstStyle/>
          <a:p>
            <a:r>
              <a:rPr lang="en-US" sz="2400">
                <a:latin typeface="Avenir"/>
                <a:ea typeface="Avenir"/>
                <a:cs typeface="Avenir"/>
                <a:sym typeface="Avenir"/>
              </a:rPr>
              <a:t>your iPad</a:t>
            </a:r>
            <a:endParaRPr sz="2400">
              <a:latin typeface="Avenir"/>
              <a:ea typeface="Avenir"/>
              <a:cs typeface="Avenir"/>
              <a:sym typeface="Avenir"/>
            </a:endParaRPr>
          </a:p>
        </p:txBody>
      </p:sp>
      <p:cxnSp>
        <p:nvCxnSpPr>
          <p:cNvPr id="931" name="Google Shape;931;p92"/>
          <p:cNvCxnSpPr/>
          <p:nvPr/>
        </p:nvCxnSpPr>
        <p:spPr>
          <a:xfrm rot="10800000">
            <a:off x="5553267" y="4634473"/>
            <a:ext cx="0" cy="274400"/>
          </a:xfrm>
          <a:prstGeom prst="straightConnector1">
            <a:avLst/>
          </a:prstGeom>
          <a:noFill/>
          <a:ln w="9525" cap="flat" cmpd="sng">
            <a:solidFill>
              <a:srgbClr val="999999"/>
            </a:solidFill>
            <a:prstDash val="solid"/>
            <a:round/>
            <a:headEnd type="none" w="med" len="med"/>
            <a:tailEnd type="none" w="med" len="med"/>
          </a:ln>
        </p:spPr>
      </p:cxnSp>
      <p:cxnSp>
        <p:nvCxnSpPr>
          <p:cNvPr id="932" name="Google Shape;932;p92"/>
          <p:cNvCxnSpPr/>
          <p:nvPr/>
        </p:nvCxnSpPr>
        <p:spPr>
          <a:xfrm rot="10800000">
            <a:off x="4981767" y="4965943"/>
            <a:ext cx="0" cy="274400"/>
          </a:xfrm>
          <a:prstGeom prst="straightConnector1">
            <a:avLst/>
          </a:prstGeom>
          <a:noFill/>
          <a:ln w="9525" cap="flat" cmpd="sng">
            <a:solidFill>
              <a:srgbClr val="999999"/>
            </a:solidFill>
            <a:prstDash val="solid"/>
            <a:round/>
            <a:headEnd type="none" w="med" len="med"/>
            <a:tailEnd type="none" w="med" len="med"/>
          </a:ln>
        </p:spPr>
      </p:cxnSp>
      <p:cxnSp>
        <p:nvCxnSpPr>
          <p:cNvPr id="933" name="Google Shape;933;p92"/>
          <p:cNvCxnSpPr/>
          <p:nvPr/>
        </p:nvCxnSpPr>
        <p:spPr>
          <a:xfrm rot="10800000">
            <a:off x="4221571" y="3820847"/>
            <a:ext cx="0" cy="1188800"/>
          </a:xfrm>
          <a:prstGeom prst="straightConnector1">
            <a:avLst/>
          </a:prstGeom>
          <a:noFill/>
          <a:ln w="9525" cap="flat" cmpd="sng">
            <a:solidFill>
              <a:srgbClr val="999999"/>
            </a:solidFill>
            <a:prstDash val="solid"/>
            <a:round/>
            <a:headEnd type="none" w="med" len="med"/>
            <a:tailEnd type="none" w="med" len="med"/>
          </a:ln>
        </p:spPr>
      </p:cxnSp>
      <p:cxnSp>
        <p:nvCxnSpPr>
          <p:cNvPr id="934" name="Google Shape;934;p92"/>
          <p:cNvCxnSpPr/>
          <p:nvPr/>
        </p:nvCxnSpPr>
        <p:spPr>
          <a:xfrm rot="10800000">
            <a:off x="5359912" y="3149992"/>
            <a:ext cx="0" cy="1188800"/>
          </a:xfrm>
          <a:prstGeom prst="straightConnector1">
            <a:avLst/>
          </a:prstGeom>
          <a:noFill/>
          <a:ln w="9525" cap="flat" cmpd="sng">
            <a:solidFill>
              <a:srgbClr val="999999"/>
            </a:solidFill>
            <a:prstDash val="solid"/>
            <a:round/>
            <a:headEnd type="none" w="med" len="med"/>
            <a:tailEnd type="none" w="med" len="med"/>
          </a:ln>
        </p:spPr>
      </p:cxnSp>
      <p:cxnSp>
        <p:nvCxnSpPr>
          <p:cNvPr id="935" name="Google Shape;935;p92"/>
          <p:cNvCxnSpPr/>
          <p:nvPr/>
        </p:nvCxnSpPr>
        <p:spPr>
          <a:xfrm rot="10800000">
            <a:off x="5919763" y="2824340"/>
            <a:ext cx="0" cy="1188800"/>
          </a:xfrm>
          <a:prstGeom prst="straightConnector1">
            <a:avLst/>
          </a:prstGeom>
          <a:noFill/>
          <a:ln w="9525" cap="flat" cmpd="sng">
            <a:solidFill>
              <a:srgbClr val="999999"/>
            </a:solidFill>
            <a:prstDash val="solid"/>
            <a:round/>
            <a:headEnd type="none" w="med" len="med"/>
            <a:tailEnd type="none" w="med" len="med"/>
          </a:ln>
        </p:spPr>
      </p:cxnSp>
      <p:sp>
        <p:nvSpPr>
          <p:cNvPr id="936" name="Google Shape;936;p92"/>
          <p:cNvSpPr txBox="1"/>
          <p:nvPr/>
        </p:nvSpPr>
        <p:spPr>
          <a:xfrm rot="-2232">
            <a:off x="524667" y="4086553"/>
            <a:ext cx="2464000" cy="272800"/>
          </a:xfrm>
          <a:prstGeom prst="rect">
            <a:avLst/>
          </a:prstGeom>
          <a:noFill/>
          <a:ln>
            <a:noFill/>
          </a:ln>
        </p:spPr>
        <p:txBody>
          <a:bodyPr spcFirstLastPara="1" wrap="square" lIns="121900" tIns="121900" rIns="121900" bIns="121900" anchor="ctr" anchorCtr="0">
            <a:noAutofit/>
          </a:bodyPr>
          <a:lstStyle/>
          <a:p>
            <a:r>
              <a:rPr lang="en-US" sz="1600">
                <a:solidFill>
                  <a:srgbClr val="9900FF"/>
                </a:solidFill>
                <a:latin typeface="Avenir"/>
                <a:ea typeface="Avenir"/>
                <a:cs typeface="Avenir"/>
                <a:sym typeface="Avenir"/>
              </a:rPr>
              <a:t>6: KEY(A, pay(&gt;100))</a:t>
            </a:r>
            <a:endParaRPr sz="2400">
              <a:solidFill>
                <a:srgbClr val="9900FF"/>
              </a:solidFill>
              <a:latin typeface="Avenir"/>
              <a:ea typeface="Avenir"/>
              <a:cs typeface="Avenir"/>
              <a:sym typeface="Avenir"/>
            </a:endParaRPr>
          </a:p>
        </p:txBody>
      </p:sp>
      <p:cxnSp>
        <p:nvCxnSpPr>
          <p:cNvPr id="937" name="Google Shape;937;p92"/>
          <p:cNvCxnSpPr/>
          <p:nvPr/>
        </p:nvCxnSpPr>
        <p:spPr>
          <a:xfrm rot="10800000">
            <a:off x="4410267" y="5320273"/>
            <a:ext cx="0" cy="274400"/>
          </a:xfrm>
          <a:prstGeom prst="straightConnector1">
            <a:avLst/>
          </a:prstGeom>
          <a:noFill/>
          <a:ln w="9525" cap="flat" cmpd="sng">
            <a:solidFill>
              <a:srgbClr val="999999"/>
            </a:solidFill>
            <a:prstDash val="solid"/>
            <a:round/>
            <a:headEnd type="none" w="med" len="med"/>
            <a:tailEnd type="none" w="med" len="med"/>
          </a:ln>
        </p:spPr>
      </p:cxnSp>
      <p:pic>
        <p:nvPicPr>
          <p:cNvPr id="938" name="Google Shape;938;p92"/>
          <p:cNvPicPr preferRelativeResize="0"/>
          <p:nvPr/>
        </p:nvPicPr>
        <p:blipFill>
          <a:blip r:embed="rId3">
            <a:alphaModFix/>
          </a:blip>
          <a:stretch>
            <a:fillRect/>
          </a:stretch>
        </p:blipFill>
        <p:spPr>
          <a:xfrm rot="5400000" flipH="1">
            <a:off x="3992354" y="3298654"/>
            <a:ext cx="513989" cy="513989"/>
          </a:xfrm>
          <a:prstGeom prst="rect">
            <a:avLst/>
          </a:prstGeom>
          <a:noFill/>
          <a:ln>
            <a:noFill/>
          </a:ln>
        </p:spPr>
      </p:pic>
      <p:pic>
        <p:nvPicPr>
          <p:cNvPr id="939" name="Google Shape;939;p92"/>
          <p:cNvPicPr preferRelativeResize="0"/>
          <p:nvPr/>
        </p:nvPicPr>
        <p:blipFill>
          <a:blip r:embed="rId3">
            <a:alphaModFix/>
          </a:blip>
          <a:stretch>
            <a:fillRect/>
          </a:stretch>
        </p:blipFill>
        <p:spPr>
          <a:xfrm rot="5400000" flipH="1">
            <a:off x="5132008" y="2658574"/>
            <a:ext cx="513989" cy="513989"/>
          </a:xfrm>
          <a:prstGeom prst="rect">
            <a:avLst/>
          </a:prstGeom>
          <a:noFill/>
          <a:ln>
            <a:noFill/>
          </a:ln>
        </p:spPr>
      </p:pic>
      <p:pic>
        <p:nvPicPr>
          <p:cNvPr id="940" name="Google Shape;940;p92"/>
          <p:cNvPicPr preferRelativeResize="0"/>
          <p:nvPr/>
        </p:nvPicPr>
        <p:blipFill>
          <a:blip r:embed="rId3">
            <a:alphaModFix/>
          </a:blip>
          <a:stretch>
            <a:fillRect/>
          </a:stretch>
        </p:blipFill>
        <p:spPr>
          <a:xfrm rot="5400000" flipH="1">
            <a:off x="5686471" y="2292814"/>
            <a:ext cx="513989" cy="513989"/>
          </a:xfrm>
          <a:prstGeom prst="rect">
            <a:avLst/>
          </a:prstGeom>
          <a:noFill/>
          <a:ln>
            <a:noFill/>
          </a:ln>
        </p:spPr>
      </p:pic>
      <p:sp>
        <p:nvSpPr>
          <p:cNvPr id="941" name="Google Shape;941;p92"/>
          <p:cNvSpPr txBox="1"/>
          <p:nvPr/>
        </p:nvSpPr>
        <p:spPr>
          <a:xfrm>
            <a:off x="4190567" y="3452097"/>
            <a:ext cx="415600" cy="365200"/>
          </a:xfrm>
          <a:prstGeom prst="rect">
            <a:avLst/>
          </a:prstGeom>
          <a:noFill/>
          <a:ln>
            <a:noFill/>
          </a:ln>
        </p:spPr>
        <p:txBody>
          <a:bodyPr spcFirstLastPara="1" wrap="square" lIns="121900" tIns="121900" rIns="121900" bIns="121900" anchor="ctr" anchorCtr="0">
            <a:noAutofit/>
          </a:bodyPr>
          <a:lstStyle/>
          <a:p>
            <a:pPr algn="ctr"/>
            <a:r>
              <a:rPr lang="en-US" sz="1600">
                <a:solidFill>
                  <a:srgbClr val="9900FF"/>
                </a:solidFill>
                <a:latin typeface="Avenir"/>
                <a:ea typeface="Avenir"/>
                <a:cs typeface="Avenir"/>
                <a:sym typeface="Avenir"/>
              </a:rPr>
              <a:t>C</a:t>
            </a:r>
            <a:endParaRPr sz="1600">
              <a:solidFill>
                <a:srgbClr val="9900FF"/>
              </a:solidFill>
              <a:latin typeface="Avenir"/>
              <a:ea typeface="Avenir"/>
              <a:cs typeface="Avenir"/>
              <a:sym typeface="Avenir"/>
            </a:endParaRPr>
          </a:p>
        </p:txBody>
      </p:sp>
      <p:sp>
        <p:nvSpPr>
          <p:cNvPr id="942" name="Google Shape;942;p92"/>
          <p:cNvSpPr txBox="1"/>
          <p:nvPr/>
        </p:nvSpPr>
        <p:spPr>
          <a:xfrm>
            <a:off x="5892367" y="2446257"/>
            <a:ext cx="415600" cy="365200"/>
          </a:xfrm>
          <a:prstGeom prst="rect">
            <a:avLst/>
          </a:prstGeom>
          <a:noFill/>
          <a:ln>
            <a:noFill/>
          </a:ln>
        </p:spPr>
        <p:txBody>
          <a:bodyPr spcFirstLastPara="1" wrap="square" lIns="121900" tIns="121900" rIns="121900" bIns="121900" anchor="ctr" anchorCtr="0">
            <a:noAutofit/>
          </a:bodyPr>
          <a:lstStyle/>
          <a:p>
            <a:pPr algn="ctr"/>
            <a:r>
              <a:rPr lang="en-US" sz="1600">
                <a:solidFill>
                  <a:srgbClr val="9900FF"/>
                </a:solidFill>
                <a:latin typeface="Avenir"/>
                <a:ea typeface="Avenir"/>
                <a:cs typeface="Avenir"/>
                <a:sym typeface="Avenir"/>
              </a:rPr>
              <a:t>A</a:t>
            </a:r>
            <a:endParaRPr sz="1600">
              <a:solidFill>
                <a:srgbClr val="9900FF"/>
              </a:solidFill>
              <a:latin typeface="Avenir"/>
              <a:ea typeface="Avenir"/>
              <a:cs typeface="Avenir"/>
              <a:sym typeface="Avenir"/>
            </a:endParaRPr>
          </a:p>
        </p:txBody>
      </p:sp>
      <p:sp>
        <p:nvSpPr>
          <p:cNvPr id="943" name="Google Shape;943;p92"/>
          <p:cNvSpPr txBox="1"/>
          <p:nvPr/>
        </p:nvSpPr>
        <p:spPr>
          <a:xfrm>
            <a:off x="5333567" y="2812017"/>
            <a:ext cx="415600" cy="365200"/>
          </a:xfrm>
          <a:prstGeom prst="rect">
            <a:avLst/>
          </a:prstGeom>
          <a:noFill/>
          <a:ln>
            <a:noFill/>
          </a:ln>
        </p:spPr>
        <p:txBody>
          <a:bodyPr spcFirstLastPara="1" wrap="square" lIns="121900" tIns="121900" rIns="121900" bIns="121900" anchor="ctr" anchorCtr="0">
            <a:noAutofit/>
          </a:bodyPr>
          <a:lstStyle/>
          <a:p>
            <a:pPr algn="ctr"/>
            <a:r>
              <a:rPr lang="en-US" sz="1600">
                <a:solidFill>
                  <a:srgbClr val="9900FF"/>
                </a:solidFill>
                <a:latin typeface="Avenir"/>
                <a:ea typeface="Avenir"/>
                <a:cs typeface="Avenir"/>
                <a:sym typeface="Avenir"/>
              </a:rPr>
              <a:t>B</a:t>
            </a:r>
            <a:endParaRPr sz="1600">
              <a:solidFill>
                <a:srgbClr val="9900FF"/>
              </a:solidFill>
              <a:latin typeface="Avenir"/>
              <a:ea typeface="Avenir"/>
              <a:cs typeface="Avenir"/>
              <a:sym typeface="Avenir"/>
            </a:endParaRPr>
          </a:p>
        </p:txBody>
      </p:sp>
      <p:sp>
        <p:nvSpPr>
          <p:cNvPr id="944" name="Google Shape;944;p92"/>
          <p:cNvSpPr txBox="1"/>
          <p:nvPr/>
        </p:nvSpPr>
        <p:spPr>
          <a:xfrm rot="-637">
            <a:off x="498667" y="3537433"/>
            <a:ext cx="2159600" cy="274000"/>
          </a:xfrm>
          <a:prstGeom prst="rect">
            <a:avLst/>
          </a:prstGeom>
          <a:noFill/>
          <a:ln>
            <a:noFill/>
          </a:ln>
        </p:spPr>
        <p:txBody>
          <a:bodyPr spcFirstLastPara="1" wrap="square" lIns="121900" tIns="121900" rIns="121900" bIns="121900" anchor="ctr" anchorCtr="0">
            <a:noAutofit/>
          </a:bodyPr>
          <a:lstStyle/>
          <a:p>
            <a:r>
              <a:rPr lang="en-US" sz="1600">
                <a:solidFill>
                  <a:srgbClr val="9900FF"/>
                </a:solidFill>
                <a:latin typeface="Avenir"/>
                <a:ea typeface="Avenir"/>
                <a:cs typeface="Avenir"/>
                <a:sym typeface="Avenir"/>
              </a:rPr>
              <a:t>4: KEY(C, msg_prox)</a:t>
            </a:r>
            <a:endParaRPr sz="1600">
              <a:solidFill>
                <a:srgbClr val="9900FF"/>
              </a:solidFill>
              <a:latin typeface="Avenir"/>
              <a:ea typeface="Avenir"/>
              <a:cs typeface="Avenir"/>
              <a:sym typeface="Avenir"/>
            </a:endParaRPr>
          </a:p>
        </p:txBody>
      </p:sp>
      <p:sp>
        <p:nvSpPr>
          <p:cNvPr id="945" name="Google Shape;945;p92"/>
          <p:cNvSpPr txBox="1"/>
          <p:nvPr/>
        </p:nvSpPr>
        <p:spPr>
          <a:xfrm rot="-1623">
            <a:off x="523067" y="3812073"/>
            <a:ext cx="2541600" cy="273200"/>
          </a:xfrm>
          <a:prstGeom prst="rect">
            <a:avLst/>
          </a:prstGeom>
          <a:noFill/>
          <a:ln>
            <a:noFill/>
          </a:ln>
        </p:spPr>
        <p:txBody>
          <a:bodyPr spcFirstLastPara="1" wrap="square" lIns="121900" tIns="121900" rIns="121900" bIns="121900" anchor="ctr" anchorCtr="0">
            <a:noAutofit/>
          </a:bodyPr>
          <a:lstStyle/>
          <a:p>
            <a:r>
              <a:rPr lang="en-US" sz="1600">
                <a:solidFill>
                  <a:srgbClr val="9900FF"/>
                </a:solidFill>
                <a:latin typeface="Avenir"/>
                <a:ea typeface="Avenir"/>
                <a:cs typeface="Avenir"/>
                <a:sym typeface="Avenir"/>
              </a:rPr>
              <a:t>5: KEY(B, pay(&lt;=100))</a:t>
            </a:r>
            <a:endParaRPr sz="1600">
              <a:solidFill>
                <a:srgbClr val="9900FF"/>
              </a:solidFill>
              <a:latin typeface="Avenir"/>
              <a:ea typeface="Avenir"/>
              <a:cs typeface="Avenir"/>
              <a:sym typeface="Avenir"/>
            </a:endParaRPr>
          </a:p>
        </p:txBody>
      </p:sp>
      <p:sp>
        <p:nvSpPr>
          <p:cNvPr id="946" name="Google Shape;946;p92"/>
          <p:cNvSpPr txBox="1"/>
          <p:nvPr/>
        </p:nvSpPr>
        <p:spPr>
          <a:xfrm rot="-637">
            <a:off x="498667" y="2714473"/>
            <a:ext cx="2159600" cy="274000"/>
          </a:xfrm>
          <a:prstGeom prst="rect">
            <a:avLst/>
          </a:prstGeom>
          <a:noFill/>
          <a:ln>
            <a:noFill/>
          </a:ln>
        </p:spPr>
        <p:txBody>
          <a:bodyPr spcFirstLastPara="1" wrap="square" lIns="121900" tIns="121900" rIns="121900" bIns="121900" anchor="ctr" anchorCtr="0">
            <a:noAutofit/>
          </a:bodyPr>
          <a:lstStyle/>
          <a:p>
            <a:r>
              <a:rPr lang="en-US" sz="1600">
                <a:solidFill>
                  <a:srgbClr val="9900FF"/>
                </a:solidFill>
                <a:latin typeface="Avenir"/>
                <a:ea typeface="Avenir"/>
                <a:cs typeface="Avenir"/>
                <a:sym typeface="Avenir"/>
              </a:rPr>
              <a:t>1: KEY(A)</a:t>
            </a:r>
            <a:endParaRPr sz="1600">
              <a:solidFill>
                <a:srgbClr val="9900FF"/>
              </a:solidFill>
              <a:latin typeface="Avenir"/>
              <a:ea typeface="Avenir"/>
              <a:cs typeface="Avenir"/>
              <a:sym typeface="Avenir"/>
            </a:endParaRPr>
          </a:p>
        </p:txBody>
      </p:sp>
      <p:sp>
        <p:nvSpPr>
          <p:cNvPr id="947" name="Google Shape;947;p92"/>
          <p:cNvSpPr txBox="1"/>
          <p:nvPr/>
        </p:nvSpPr>
        <p:spPr>
          <a:xfrm rot="-637">
            <a:off x="498667" y="2988793"/>
            <a:ext cx="2159600" cy="274000"/>
          </a:xfrm>
          <a:prstGeom prst="rect">
            <a:avLst/>
          </a:prstGeom>
          <a:noFill/>
          <a:ln>
            <a:noFill/>
          </a:ln>
        </p:spPr>
        <p:txBody>
          <a:bodyPr spcFirstLastPara="1" wrap="square" lIns="121900" tIns="121900" rIns="121900" bIns="121900" anchor="ctr" anchorCtr="0">
            <a:noAutofit/>
          </a:bodyPr>
          <a:lstStyle/>
          <a:p>
            <a:r>
              <a:rPr lang="en-US" sz="1600">
                <a:solidFill>
                  <a:srgbClr val="9900FF"/>
                </a:solidFill>
                <a:latin typeface="Avenir"/>
                <a:ea typeface="Avenir"/>
                <a:cs typeface="Avenir"/>
                <a:sym typeface="Avenir"/>
              </a:rPr>
              <a:t>2: KEY(B)</a:t>
            </a:r>
            <a:endParaRPr sz="1600">
              <a:solidFill>
                <a:srgbClr val="9900FF"/>
              </a:solidFill>
              <a:latin typeface="Avenir"/>
              <a:ea typeface="Avenir"/>
              <a:cs typeface="Avenir"/>
              <a:sym typeface="Avenir"/>
            </a:endParaRPr>
          </a:p>
        </p:txBody>
      </p:sp>
      <p:sp>
        <p:nvSpPr>
          <p:cNvPr id="948" name="Google Shape;948;p92"/>
          <p:cNvSpPr txBox="1"/>
          <p:nvPr/>
        </p:nvSpPr>
        <p:spPr>
          <a:xfrm rot="-637">
            <a:off x="498667" y="3263113"/>
            <a:ext cx="2159600" cy="274000"/>
          </a:xfrm>
          <a:prstGeom prst="rect">
            <a:avLst/>
          </a:prstGeom>
          <a:noFill/>
          <a:ln>
            <a:noFill/>
          </a:ln>
        </p:spPr>
        <p:txBody>
          <a:bodyPr spcFirstLastPara="1" wrap="square" lIns="121900" tIns="121900" rIns="121900" bIns="121900" anchor="ctr" anchorCtr="0">
            <a:noAutofit/>
          </a:bodyPr>
          <a:lstStyle/>
          <a:p>
            <a:r>
              <a:rPr lang="en-US" sz="1600">
                <a:solidFill>
                  <a:srgbClr val="9900FF"/>
                </a:solidFill>
                <a:latin typeface="Avenir"/>
                <a:ea typeface="Avenir"/>
                <a:cs typeface="Avenir"/>
                <a:sym typeface="Avenir"/>
              </a:rPr>
              <a:t>3: KEY(C)</a:t>
            </a:r>
            <a:endParaRPr sz="1600">
              <a:solidFill>
                <a:srgbClr val="9900FF"/>
              </a:solidFill>
              <a:latin typeface="Avenir"/>
              <a:ea typeface="Avenir"/>
              <a:cs typeface="Avenir"/>
              <a:sym typeface="Avenir"/>
            </a:endParaRPr>
          </a:p>
        </p:txBody>
      </p:sp>
      <p:sp>
        <p:nvSpPr>
          <p:cNvPr id="949" name="Google Shape;949;p92"/>
          <p:cNvSpPr txBox="1"/>
          <p:nvPr/>
        </p:nvSpPr>
        <p:spPr>
          <a:xfrm>
            <a:off x="2530667" y="1254153"/>
            <a:ext cx="1930400" cy="362800"/>
          </a:xfrm>
          <a:prstGeom prst="rect">
            <a:avLst/>
          </a:prstGeom>
          <a:noFill/>
          <a:ln>
            <a:noFill/>
          </a:ln>
        </p:spPr>
        <p:txBody>
          <a:bodyPr spcFirstLastPara="1" wrap="square" lIns="121900" tIns="121900" rIns="121900" bIns="121900" anchor="ctr" anchorCtr="0">
            <a:noAutofit/>
          </a:bodyPr>
          <a:lstStyle/>
          <a:p>
            <a:r>
              <a:rPr lang="en-US" sz="2400">
                <a:solidFill>
                  <a:srgbClr val="9900FF"/>
                </a:solidFill>
                <a:latin typeface="Avenir"/>
                <a:ea typeface="Avenir"/>
                <a:cs typeface="Avenir"/>
                <a:sym typeface="Avenir"/>
              </a:rPr>
              <a:t>microledger</a:t>
            </a:r>
            <a:endParaRPr sz="2400">
              <a:solidFill>
                <a:srgbClr val="9900FF"/>
              </a:solidFill>
              <a:latin typeface="Avenir"/>
              <a:ea typeface="Avenir"/>
              <a:cs typeface="Avenir"/>
              <a:sym typeface="Avenir"/>
            </a:endParaRPr>
          </a:p>
        </p:txBody>
      </p:sp>
      <p:cxnSp>
        <p:nvCxnSpPr>
          <p:cNvPr id="950" name="Google Shape;950;p92"/>
          <p:cNvCxnSpPr/>
          <p:nvPr/>
        </p:nvCxnSpPr>
        <p:spPr>
          <a:xfrm rot="10800000" flipH="1">
            <a:off x="1819467" y="1617033"/>
            <a:ext cx="812800" cy="457200"/>
          </a:xfrm>
          <a:prstGeom prst="straightConnector1">
            <a:avLst/>
          </a:prstGeom>
          <a:noFill/>
          <a:ln w="9525" cap="flat" cmpd="sng">
            <a:solidFill>
              <a:srgbClr val="999999"/>
            </a:solidFill>
            <a:prstDash val="solid"/>
            <a:round/>
            <a:headEnd type="stealth" w="med" len="med"/>
            <a:tailEnd type="none" w="med" len="med"/>
          </a:ln>
        </p:spPr>
      </p:cxnSp>
      <p:sp>
        <p:nvSpPr>
          <p:cNvPr id="951" name="Google Shape;951;p92"/>
          <p:cNvSpPr/>
          <p:nvPr/>
        </p:nvSpPr>
        <p:spPr>
          <a:xfrm>
            <a:off x="8626667" y="1799913"/>
            <a:ext cx="406400" cy="457200"/>
          </a:xfrm>
          <a:prstGeom prst="verticalScroll">
            <a:avLst>
              <a:gd name="adj" fmla="val 125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1600"/>
          </a:p>
        </p:txBody>
      </p:sp>
      <p:sp>
        <p:nvSpPr>
          <p:cNvPr id="952" name="Google Shape;952;p92"/>
          <p:cNvSpPr txBox="1"/>
          <p:nvPr/>
        </p:nvSpPr>
        <p:spPr>
          <a:xfrm>
            <a:off x="9845867" y="519753"/>
            <a:ext cx="1930400" cy="728800"/>
          </a:xfrm>
          <a:prstGeom prst="rect">
            <a:avLst/>
          </a:prstGeom>
          <a:noFill/>
          <a:ln>
            <a:noFill/>
          </a:ln>
        </p:spPr>
        <p:txBody>
          <a:bodyPr spcFirstLastPara="1" wrap="square" lIns="121900" tIns="121900" rIns="121900" bIns="121900" anchor="ctr" anchorCtr="0">
            <a:noAutofit/>
          </a:bodyPr>
          <a:lstStyle/>
          <a:p>
            <a:r>
              <a:rPr lang="en-US" sz="2400">
                <a:solidFill>
                  <a:srgbClr val="9900FF"/>
                </a:solidFill>
                <a:latin typeface="Avenir"/>
                <a:ea typeface="Avenir"/>
                <a:cs typeface="Avenir"/>
                <a:sym typeface="Avenir"/>
              </a:rPr>
              <a:t>replicated microledger</a:t>
            </a:r>
            <a:endParaRPr sz="2400">
              <a:solidFill>
                <a:srgbClr val="9900FF"/>
              </a:solidFill>
              <a:latin typeface="Avenir"/>
              <a:ea typeface="Avenir"/>
              <a:cs typeface="Avenir"/>
              <a:sym typeface="Avenir"/>
            </a:endParaRPr>
          </a:p>
        </p:txBody>
      </p:sp>
      <p:cxnSp>
        <p:nvCxnSpPr>
          <p:cNvPr id="953" name="Google Shape;953;p92"/>
          <p:cNvCxnSpPr/>
          <p:nvPr/>
        </p:nvCxnSpPr>
        <p:spPr>
          <a:xfrm rot="10800000" flipH="1">
            <a:off x="9134667" y="1248393"/>
            <a:ext cx="812800" cy="457200"/>
          </a:xfrm>
          <a:prstGeom prst="straightConnector1">
            <a:avLst/>
          </a:prstGeom>
          <a:noFill/>
          <a:ln w="9525" cap="flat" cmpd="sng">
            <a:solidFill>
              <a:srgbClr val="999999"/>
            </a:solidFill>
            <a:prstDash val="solid"/>
            <a:round/>
            <a:headEnd type="stealth" w="med" len="med"/>
            <a:tailEnd type="none" w="med" len="med"/>
          </a:ln>
        </p:spPr>
      </p:cxnSp>
      <p:sp>
        <p:nvSpPr>
          <p:cNvPr id="954" name="Google Shape;954;p92"/>
          <p:cNvSpPr txBox="1"/>
          <p:nvPr/>
        </p:nvSpPr>
        <p:spPr>
          <a:xfrm>
            <a:off x="1286067" y="2165673"/>
            <a:ext cx="2679200" cy="457200"/>
          </a:xfrm>
          <a:prstGeom prst="rect">
            <a:avLst/>
          </a:prstGeom>
          <a:noFill/>
          <a:ln>
            <a:noFill/>
          </a:ln>
        </p:spPr>
        <p:txBody>
          <a:bodyPr spcFirstLastPara="1" wrap="square" lIns="121900" tIns="121900" rIns="121900" bIns="121900" anchor="ctr" anchorCtr="0">
            <a:noAutofit/>
          </a:bodyPr>
          <a:lstStyle/>
          <a:p>
            <a:r>
              <a:rPr lang="en-US" sz="2400" i="1">
                <a:solidFill>
                  <a:schemeClr val="dk1"/>
                </a:solidFill>
                <a:latin typeface="Avenir"/>
                <a:ea typeface="Avenir"/>
                <a:cs typeface="Avenir"/>
                <a:sym typeface="Avenir"/>
              </a:rPr>
              <a:t>for UBS</a:t>
            </a:r>
            <a:endParaRPr sz="2400" i="1"/>
          </a:p>
        </p:txBody>
      </p:sp>
      <p:sp>
        <p:nvSpPr>
          <p:cNvPr id="955" name="Google Shape;955;p92"/>
          <p:cNvSpPr txBox="1"/>
          <p:nvPr/>
        </p:nvSpPr>
        <p:spPr>
          <a:xfrm>
            <a:off x="288400" y="0"/>
            <a:ext cx="9128000" cy="728800"/>
          </a:xfrm>
          <a:prstGeom prst="rect">
            <a:avLst/>
          </a:prstGeom>
          <a:noFill/>
          <a:ln>
            <a:noFill/>
          </a:ln>
        </p:spPr>
        <p:txBody>
          <a:bodyPr spcFirstLastPara="1" wrap="square" lIns="121900" tIns="121900" rIns="121900" bIns="121900" anchor="ctr" anchorCtr="0">
            <a:noAutofit/>
          </a:bodyPr>
          <a:lstStyle/>
          <a:p>
            <a:r>
              <a:rPr lang="en-US" sz="3200" b="1">
                <a:solidFill>
                  <a:schemeClr val="dk1"/>
                </a:solidFill>
                <a:latin typeface="Proxima Nova"/>
                <a:ea typeface="Proxima Nova"/>
                <a:cs typeface="Proxima Nova"/>
                <a:sym typeface="Proxima Nova"/>
              </a:rPr>
              <a:t>Banking Example</a:t>
            </a:r>
            <a:endParaRPr sz="3200" b="1">
              <a:latin typeface="Proxima Nova"/>
              <a:ea typeface="Proxima Nova"/>
              <a:cs typeface="Proxima Nova"/>
              <a:sym typeface="Proxima Nova"/>
            </a:endParaRPr>
          </a:p>
        </p:txBody>
      </p:sp>
    </p:spTree>
    <p:extLst>
      <p:ext uri="{BB962C8B-B14F-4D97-AF65-F5344CB8AC3E}">
        <p14:creationId xmlns:p14="http://schemas.microsoft.com/office/powerpoint/2010/main" val="296445182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959"/>
        <p:cNvGrpSpPr/>
        <p:nvPr/>
      </p:nvGrpSpPr>
      <p:grpSpPr>
        <a:xfrm>
          <a:off x="0" y="0"/>
          <a:ext cx="0" cy="0"/>
          <a:chOff x="0" y="0"/>
          <a:chExt cx="0" cy="0"/>
        </a:xfrm>
      </p:grpSpPr>
      <p:sp>
        <p:nvSpPr>
          <p:cNvPr id="960" name="Google Shape;960;p93"/>
          <p:cNvSpPr/>
          <p:nvPr/>
        </p:nvSpPr>
        <p:spPr>
          <a:xfrm rot="1378">
            <a:off x="3457733" y="4166851"/>
            <a:ext cx="5987200" cy="1543600"/>
          </a:xfrm>
          <a:prstGeom prst="parallelogram">
            <a:avLst>
              <a:gd name="adj" fmla="val 149442"/>
            </a:avLst>
          </a:prstGeom>
          <a:solidFill>
            <a:srgbClr val="D38E38">
              <a:alpha val="39230"/>
            </a:srgbClr>
          </a:solidFill>
          <a:ln w="19050" cap="flat" cmpd="sng">
            <a:solidFill>
              <a:srgbClr val="FF9900"/>
            </a:solidFill>
            <a:prstDash val="dot"/>
            <a:round/>
            <a:headEnd type="none" w="sm" len="sm"/>
            <a:tailEnd type="none" w="sm" len="sm"/>
          </a:ln>
        </p:spPr>
        <p:txBody>
          <a:bodyPr spcFirstLastPara="1" wrap="square" lIns="121900" tIns="121900" rIns="121900" bIns="121900" anchor="ctr" anchorCtr="0">
            <a:noAutofit/>
          </a:bodyPr>
          <a:lstStyle/>
          <a:p>
            <a:endParaRPr sz="2400"/>
          </a:p>
        </p:txBody>
      </p:sp>
      <p:grpSp>
        <p:nvGrpSpPr>
          <p:cNvPr id="961" name="Google Shape;961;p93"/>
          <p:cNvGrpSpPr/>
          <p:nvPr/>
        </p:nvGrpSpPr>
        <p:grpSpPr>
          <a:xfrm>
            <a:off x="2354532" y="940567"/>
            <a:ext cx="7880769" cy="4971845"/>
            <a:chOff x="966335" y="50716"/>
            <a:chExt cx="7676074" cy="5376906"/>
          </a:xfrm>
        </p:grpSpPr>
        <p:sp>
          <p:nvSpPr>
            <p:cNvPr id="962" name="Google Shape;962;p93"/>
            <p:cNvSpPr/>
            <p:nvPr/>
          </p:nvSpPr>
          <p:spPr>
            <a:xfrm>
              <a:off x="3934617" y="2605078"/>
              <a:ext cx="1052100" cy="1138500"/>
            </a:xfrm>
            <a:prstGeom prst="ellipse">
              <a:avLst/>
            </a:prstGeom>
            <a:solidFill>
              <a:srgbClr val="EEEEEE"/>
            </a:soli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pPr algn="ctr"/>
              <a:r>
                <a:rPr lang="en-US" sz="2400">
                  <a:latin typeface="Proxima Nova"/>
                  <a:ea typeface="Proxima Nova"/>
                  <a:cs typeface="Proxima Nova"/>
                  <a:sym typeface="Proxima Nova"/>
                </a:rPr>
                <a:t>you</a:t>
              </a:r>
              <a:endParaRPr sz="2400">
                <a:latin typeface="Proxima Nova"/>
                <a:ea typeface="Proxima Nova"/>
                <a:cs typeface="Proxima Nova"/>
                <a:sym typeface="Proxima Nova"/>
              </a:endParaRPr>
            </a:p>
          </p:txBody>
        </p:sp>
        <p:grpSp>
          <p:nvGrpSpPr>
            <p:cNvPr id="963" name="Google Shape;963;p93"/>
            <p:cNvGrpSpPr/>
            <p:nvPr/>
          </p:nvGrpSpPr>
          <p:grpSpPr>
            <a:xfrm>
              <a:off x="3625006" y="50716"/>
              <a:ext cx="2134800" cy="2453602"/>
              <a:chOff x="4030819" y="-148084"/>
              <a:chExt cx="2134800" cy="2453602"/>
            </a:xfrm>
          </p:grpSpPr>
          <p:sp>
            <p:nvSpPr>
              <p:cNvPr id="964" name="Google Shape;964;p93"/>
              <p:cNvSpPr txBox="1"/>
              <p:nvPr/>
            </p:nvSpPr>
            <p:spPr>
              <a:xfrm>
                <a:off x="4030819" y="-148084"/>
                <a:ext cx="2134800" cy="442800"/>
              </a:xfrm>
              <a:prstGeom prst="rect">
                <a:avLst/>
              </a:prstGeom>
              <a:noFill/>
              <a:ln>
                <a:noFill/>
              </a:ln>
            </p:spPr>
            <p:txBody>
              <a:bodyPr spcFirstLastPara="1" wrap="square" lIns="121900" tIns="121900" rIns="121900" bIns="121900" anchor="t" anchorCtr="0">
                <a:noAutofit/>
              </a:bodyPr>
              <a:lstStyle/>
              <a:p>
                <a:pPr algn="ctr"/>
                <a:r>
                  <a:rPr lang="en-US" sz="2400">
                    <a:solidFill>
                      <a:srgbClr val="1155CC"/>
                    </a:solidFill>
                  </a:rPr>
                  <a:t>Relationships</a:t>
                </a:r>
                <a:endParaRPr sz="2400">
                  <a:solidFill>
                    <a:srgbClr val="1155CC"/>
                  </a:solidFill>
                </a:endParaRPr>
              </a:p>
            </p:txBody>
          </p:sp>
          <p:cxnSp>
            <p:nvCxnSpPr>
              <p:cNvPr id="965" name="Google Shape;965;p93"/>
              <p:cNvCxnSpPr/>
              <p:nvPr/>
            </p:nvCxnSpPr>
            <p:spPr>
              <a:xfrm rot="10800000">
                <a:off x="4866481" y="465618"/>
                <a:ext cx="0" cy="1839900"/>
              </a:xfrm>
              <a:prstGeom prst="straightConnector1">
                <a:avLst/>
              </a:prstGeom>
              <a:noFill/>
              <a:ln w="76200" cap="flat" cmpd="sng">
                <a:solidFill>
                  <a:srgbClr val="1155CC"/>
                </a:solidFill>
                <a:prstDash val="solid"/>
                <a:round/>
                <a:headEnd type="none" w="med" len="med"/>
                <a:tailEnd type="none" w="med" len="med"/>
              </a:ln>
            </p:spPr>
          </p:cxnSp>
          <p:grpSp>
            <p:nvGrpSpPr>
              <p:cNvPr id="966" name="Google Shape;966;p93"/>
              <p:cNvGrpSpPr/>
              <p:nvPr/>
            </p:nvGrpSpPr>
            <p:grpSpPr>
              <a:xfrm>
                <a:off x="4750975" y="769050"/>
                <a:ext cx="241500" cy="1407300"/>
                <a:chOff x="3996625" y="1847200"/>
                <a:chExt cx="241500" cy="1407300"/>
              </a:xfrm>
            </p:grpSpPr>
            <p:sp>
              <p:nvSpPr>
                <p:cNvPr id="967" name="Google Shape;967;p93"/>
                <p:cNvSpPr/>
                <p:nvPr/>
              </p:nvSpPr>
              <p:spPr>
                <a:xfrm>
                  <a:off x="3996625" y="2289600"/>
                  <a:ext cx="241500" cy="80100"/>
                </a:xfrm>
                <a:prstGeom prst="rect">
                  <a:avLst/>
                </a:prstGeom>
                <a:solidFill>
                  <a:srgbClr val="6D9EEB"/>
                </a:solidFill>
                <a:ln>
                  <a:noFill/>
                </a:ln>
              </p:spPr>
              <p:txBody>
                <a:bodyPr spcFirstLastPara="1" wrap="square" lIns="121900" tIns="121900" rIns="121900" bIns="121900" anchor="ctr" anchorCtr="0">
                  <a:noAutofit/>
                </a:bodyPr>
                <a:lstStyle/>
                <a:p>
                  <a:endParaRPr sz="2400"/>
                </a:p>
              </p:txBody>
            </p:sp>
            <p:sp>
              <p:nvSpPr>
                <p:cNvPr id="968" name="Google Shape;968;p93"/>
                <p:cNvSpPr/>
                <p:nvPr/>
              </p:nvSpPr>
              <p:spPr>
                <a:xfrm>
                  <a:off x="3996625" y="2732000"/>
                  <a:ext cx="241500" cy="80100"/>
                </a:xfrm>
                <a:prstGeom prst="rect">
                  <a:avLst/>
                </a:prstGeom>
                <a:solidFill>
                  <a:srgbClr val="6D9EEB"/>
                </a:solidFill>
                <a:ln>
                  <a:noFill/>
                </a:ln>
              </p:spPr>
              <p:txBody>
                <a:bodyPr spcFirstLastPara="1" wrap="square" lIns="121900" tIns="121900" rIns="121900" bIns="121900" anchor="ctr" anchorCtr="0">
                  <a:noAutofit/>
                </a:bodyPr>
                <a:lstStyle/>
                <a:p>
                  <a:endParaRPr sz="2400"/>
                </a:p>
              </p:txBody>
            </p:sp>
            <p:sp>
              <p:nvSpPr>
                <p:cNvPr id="969" name="Google Shape;969;p93"/>
                <p:cNvSpPr/>
                <p:nvPr/>
              </p:nvSpPr>
              <p:spPr>
                <a:xfrm>
                  <a:off x="3996625" y="3174400"/>
                  <a:ext cx="241500" cy="80100"/>
                </a:xfrm>
                <a:prstGeom prst="rect">
                  <a:avLst/>
                </a:prstGeom>
                <a:solidFill>
                  <a:srgbClr val="6D9EEB"/>
                </a:solidFill>
                <a:ln>
                  <a:noFill/>
                </a:ln>
              </p:spPr>
              <p:txBody>
                <a:bodyPr spcFirstLastPara="1" wrap="square" lIns="121900" tIns="121900" rIns="121900" bIns="121900" anchor="ctr" anchorCtr="0">
                  <a:noAutofit/>
                </a:bodyPr>
                <a:lstStyle/>
                <a:p>
                  <a:endParaRPr sz="2400"/>
                </a:p>
              </p:txBody>
            </p:sp>
            <p:sp>
              <p:nvSpPr>
                <p:cNvPr id="970" name="Google Shape;970;p93"/>
                <p:cNvSpPr/>
                <p:nvPr/>
              </p:nvSpPr>
              <p:spPr>
                <a:xfrm>
                  <a:off x="3996625" y="1847200"/>
                  <a:ext cx="241500" cy="80100"/>
                </a:xfrm>
                <a:prstGeom prst="rect">
                  <a:avLst/>
                </a:prstGeom>
                <a:solidFill>
                  <a:srgbClr val="6D9EEB"/>
                </a:solidFill>
                <a:ln>
                  <a:noFill/>
                </a:ln>
              </p:spPr>
              <p:txBody>
                <a:bodyPr spcFirstLastPara="1" wrap="square" lIns="121900" tIns="121900" rIns="121900" bIns="121900" anchor="ctr" anchorCtr="0">
                  <a:noAutofit/>
                </a:bodyPr>
                <a:lstStyle/>
                <a:p>
                  <a:endParaRPr sz="2400"/>
                </a:p>
              </p:txBody>
            </p:sp>
          </p:grpSp>
        </p:grpSp>
        <p:grpSp>
          <p:nvGrpSpPr>
            <p:cNvPr id="971" name="Google Shape;971;p93"/>
            <p:cNvGrpSpPr/>
            <p:nvPr/>
          </p:nvGrpSpPr>
          <p:grpSpPr>
            <a:xfrm>
              <a:off x="5048738" y="2958825"/>
              <a:ext cx="3593672" cy="442800"/>
              <a:chOff x="5454550" y="2760025"/>
              <a:chExt cx="3593672" cy="442800"/>
            </a:xfrm>
          </p:grpSpPr>
          <p:sp>
            <p:nvSpPr>
              <p:cNvPr id="972" name="Google Shape;972;p93"/>
              <p:cNvSpPr txBox="1"/>
              <p:nvPr/>
            </p:nvSpPr>
            <p:spPr>
              <a:xfrm>
                <a:off x="7497822" y="2760025"/>
                <a:ext cx="1550400" cy="442800"/>
              </a:xfrm>
              <a:prstGeom prst="rect">
                <a:avLst/>
              </a:prstGeom>
              <a:noFill/>
              <a:ln>
                <a:noFill/>
              </a:ln>
            </p:spPr>
            <p:txBody>
              <a:bodyPr spcFirstLastPara="1" wrap="square" lIns="121900" tIns="121900" rIns="121900" bIns="121900" anchor="t" anchorCtr="0">
                <a:noAutofit/>
              </a:bodyPr>
              <a:lstStyle/>
              <a:p>
                <a:r>
                  <a:rPr lang="en-US" sz="2400">
                    <a:solidFill>
                      <a:srgbClr val="BF9000"/>
                    </a:solidFill>
                  </a:rPr>
                  <a:t>Attributes</a:t>
                </a:r>
                <a:endParaRPr sz="2400">
                  <a:solidFill>
                    <a:srgbClr val="BF9000"/>
                  </a:solidFill>
                </a:endParaRPr>
              </a:p>
            </p:txBody>
          </p:sp>
          <p:cxnSp>
            <p:nvCxnSpPr>
              <p:cNvPr id="973" name="Google Shape;973;p93"/>
              <p:cNvCxnSpPr/>
              <p:nvPr/>
            </p:nvCxnSpPr>
            <p:spPr>
              <a:xfrm rot="10800000">
                <a:off x="5454550" y="2981425"/>
                <a:ext cx="1981200" cy="0"/>
              </a:xfrm>
              <a:prstGeom prst="straightConnector1">
                <a:avLst/>
              </a:prstGeom>
              <a:noFill/>
              <a:ln w="76200" cap="flat" cmpd="sng">
                <a:solidFill>
                  <a:srgbClr val="FFD966"/>
                </a:solidFill>
                <a:prstDash val="solid"/>
                <a:round/>
                <a:headEnd type="none" w="med" len="med"/>
                <a:tailEnd type="none" w="med" len="med"/>
              </a:ln>
            </p:spPr>
          </p:cxnSp>
          <p:sp>
            <p:nvSpPr>
              <p:cNvPr id="974" name="Google Shape;974;p93"/>
              <p:cNvSpPr/>
              <p:nvPr/>
            </p:nvSpPr>
            <p:spPr>
              <a:xfrm rot="5400000">
                <a:off x="5576925" y="2941375"/>
                <a:ext cx="241500" cy="80100"/>
              </a:xfrm>
              <a:prstGeom prst="rect">
                <a:avLst/>
              </a:prstGeom>
              <a:solidFill>
                <a:srgbClr val="BF9000"/>
              </a:solidFill>
              <a:ln>
                <a:noFill/>
              </a:ln>
            </p:spPr>
            <p:txBody>
              <a:bodyPr spcFirstLastPara="1" wrap="square" lIns="121900" tIns="121900" rIns="121900" bIns="121900" anchor="ctr" anchorCtr="0">
                <a:noAutofit/>
              </a:bodyPr>
              <a:lstStyle/>
              <a:p>
                <a:endParaRPr sz="2400"/>
              </a:p>
            </p:txBody>
          </p:sp>
          <p:sp>
            <p:nvSpPr>
              <p:cNvPr id="975" name="Google Shape;975;p93"/>
              <p:cNvSpPr/>
              <p:nvPr/>
            </p:nvSpPr>
            <p:spPr>
              <a:xfrm rot="5400000">
                <a:off x="6084925" y="2941375"/>
                <a:ext cx="241500" cy="80100"/>
              </a:xfrm>
              <a:prstGeom prst="rect">
                <a:avLst/>
              </a:prstGeom>
              <a:solidFill>
                <a:srgbClr val="BF9000"/>
              </a:solidFill>
              <a:ln>
                <a:noFill/>
              </a:ln>
            </p:spPr>
            <p:txBody>
              <a:bodyPr spcFirstLastPara="1" wrap="square" lIns="121900" tIns="121900" rIns="121900" bIns="121900" anchor="ctr" anchorCtr="0">
                <a:noAutofit/>
              </a:bodyPr>
              <a:lstStyle/>
              <a:p>
                <a:endParaRPr sz="2400"/>
              </a:p>
            </p:txBody>
          </p:sp>
          <p:sp>
            <p:nvSpPr>
              <p:cNvPr id="976" name="Google Shape;976;p93"/>
              <p:cNvSpPr/>
              <p:nvPr/>
            </p:nvSpPr>
            <p:spPr>
              <a:xfrm rot="5400000">
                <a:off x="6592925" y="2941375"/>
                <a:ext cx="241500" cy="80100"/>
              </a:xfrm>
              <a:prstGeom prst="rect">
                <a:avLst/>
              </a:prstGeom>
              <a:solidFill>
                <a:srgbClr val="BF9000"/>
              </a:solidFill>
              <a:ln>
                <a:noFill/>
              </a:ln>
            </p:spPr>
            <p:txBody>
              <a:bodyPr spcFirstLastPara="1" wrap="square" lIns="121900" tIns="121900" rIns="121900" bIns="121900" anchor="ctr" anchorCtr="0">
                <a:noAutofit/>
              </a:bodyPr>
              <a:lstStyle/>
              <a:p>
                <a:endParaRPr sz="2400"/>
              </a:p>
            </p:txBody>
          </p:sp>
          <p:sp>
            <p:nvSpPr>
              <p:cNvPr id="977" name="Google Shape;977;p93"/>
              <p:cNvSpPr/>
              <p:nvPr/>
            </p:nvSpPr>
            <p:spPr>
              <a:xfrm rot="5400000">
                <a:off x="7100925" y="2941375"/>
                <a:ext cx="241500" cy="80100"/>
              </a:xfrm>
              <a:prstGeom prst="rect">
                <a:avLst/>
              </a:prstGeom>
              <a:solidFill>
                <a:srgbClr val="BF9000"/>
              </a:solidFill>
              <a:ln>
                <a:noFill/>
              </a:ln>
            </p:spPr>
            <p:txBody>
              <a:bodyPr spcFirstLastPara="1" wrap="square" lIns="121900" tIns="121900" rIns="121900" bIns="121900" anchor="ctr" anchorCtr="0">
                <a:noAutofit/>
              </a:bodyPr>
              <a:lstStyle/>
              <a:p>
                <a:endParaRPr sz="2400"/>
              </a:p>
            </p:txBody>
          </p:sp>
        </p:grpSp>
        <p:grpSp>
          <p:nvGrpSpPr>
            <p:cNvPr id="978" name="Google Shape;978;p93"/>
            <p:cNvGrpSpPr/>
            <p:nvPr/>
          </p:nvGrpSpPr>
          <p:grpSpPr>
            <a:xfrm rot="-178491">
              <a:off x="1009926" y="3590501"/>
              <a:ext cx="3051616" cy="1759121"/>
              <a:chOff x="1309815" y="3201048"/>
              <a:chExt cx="3051471" cy="1759038"/>
            </a:xfrm>
          </p:grpSpPr>
          <p:sp>
            <p:nvSpPr>
              <p:cNvPr id="979" name="Google Shape;979;p93"/>
              <p:cNvSpPr txBox="1"/>
              <p:nvPr/>
            </p:nvSpPr>
            <p:spPr>
              <a:xfrm rot="-1677743">
                <a:off x="1340008" y="4242812"/>
                <a:ext cx="1276414" cy="444247"/>
              </a:xfrm>
              <a:prstGeom prst="rect">
                <a:avLst/>
              </a:prstGeom>
              <a:noFill/>
              <a:ln>
                <a:noFill/>
              </a:ln>
            </p:spPr>
            <p:txBody>
              <a:bodyPr spcFirstLastPara="1" wrap="square" lIns="121900" tIns="121900" rIns="121900" bIns="121900" anchor="t" anchorCtr="0">
                <a:noAutofit/>
              </a:bodyPr>
              <a:lstStyle/>
              <a:p>
                <a:pPr algn="r"/>
                <a:r>
                  <a:rPr lang="en-US" sz="2400">
                    <a:solidFill>
                      <a:srgbClr val="CC0000"/>
                    </a:solidFill>
                  </a:rPr>
                  <a:t>Agents</a:t>
                </a:r>
                <a:endParaRPr sz="2400">
                  <a:solidFill>
                    <a:srgbClr val="CC0000"/>
                  </a:solidFill>
                </a:endParaRPr>
              </a:p>
            </p:txBody>
          </p:sp>
          <p:cxnSp>
            <p:nvCxnSpPr>
              <p:cNvPr id="980" name="Google Shape;980;p93"/>
              <p:cNvCxnSpPr/>
              <p:nvPr/>
            </p:nvCxnSpPr>
            <p:spPr>
              <a:xfrm rot="8996905">
                <a:off x="2513330" y="3714485"/>
                <a:ext cx="1981111" cy="0"/>
              </a:xfrm>
              <a:prstGeom prst="straightConnector1">
                <a:avLst/>
              </a:prstGeom>
              <a:noFill/>
              <a:ln w="76200" cap="flat" cmpd="sng">
                <a:solidFill>
                  <a:srgbClr val="E06666"/>
                </a:solidFill>
                <a:prstDash val="solid"/>
                <a:round/>
                <a:headEnd type="none" w="med" len="med"/>
                <a:tailEnd type="none" w="med" len="med"/>
              </a:ln>
            </p:spPr>
          </p:cxnSp>
          <p:sp>
            <p:nvSpPr>
              <p:cNvPr id="981" name="Google Shape;981;p93"/>
              <p:cNvSpPr/>
              <p:nvPr/>
            </p:nvSpPr>
            <p:spPr>
              <a:xfrm rot="3597830">
                <a:off x="2736048" y="4048707"/>
                <a:ext cx="241536" cy="80116"/>
              </a:xfrm>
              <a:prstGeom prst="rect">
                <a:avLst/>
              </a:prstGeom>
              <a:solidFill>
                <a:srgbClr val="CC0000"/>
              </a:solidFill>
              <a:ln>
                <a:noFill/>
              </a:ln>
            </p:spPr>
            <p:txBody>
              <a:bodyPr spcFirstLastPara="1" wrap="square" lIns="121900" tIns="121900" rIns="121900" bIns="121900" anchor="ctr" anchorCtr="0">
                <a:noAutofit/>
              </a:bodyPr>
              <a:lstStyle/>
              <a:p>
                <a:endParaRPr sz="2400"/>
              </a:p>
            </p:txBody>
          </p:sp>
          <p:sp>
            <p:nvSpPr>
              <p:cNvPr id="982" name="Google Shape;982;p93"/>
              <p:cNvSpPr/>
              <p:nvPr/>
            </p:nvSpPr>
            <p:spPr>
              <a:xfrm rot="3597830">
                <a:off x="3175773" y="3794351"/>
                <a:ext cx="241536" cy="80116"/>
              </a:xfrm>
              <a:prstGeom prst="rect">
                <a:avLst/>
              </a:prstGeom>
              <a:solidFill>
                <a:srgbClr val="CC0000"/>
              </a:solidFill>
              <a:ln>
                <a:noFill/>
              </a:ln>
            </p:spPr>
            <p:txBody>
              <a:bodyPr spcFirstLastPara="1" wrap="square" lIns="121900" tIns="121900" rIns="121900" bIns="121900" anchor="ctr" anchorCtr="0">
                <a:noAutofit/>
              </a:bodyPr>
              <a:lstStyle/>
              <a:p>
                <a:endParaRPr sz="2400"/>
              </a:p>
            </p:txBody>
          </p:sp>
          <p:sp>
            <p:nvSpPr>
              <p:cNvPr id="983" name="Google Shape;983;p93"/>
              <p:cNvSpPr/>
              <p:nvPr/>
            </p:nvSpPr>
            <p:spPr>
              <a:xfrm rot="3597830">
                <a:off x="3615498" y="3539996"/>
                <a:ext cx="241536" cy="80116"/>
              </a:xfrm>
              <a:prstGeom prst="rect">
                <a:avLst/>
              </a:prstGeom>
              <a:solidFill>
                <a:srgbClr val="CC0000"/>
              </a:solidFill>
              <a:ln>
                <a:noFill/>
              </a:ln>
            </p:spPr>
            <p:txBody>
              <a:bodyPr spcFirstLastPara="1" wrap="square" lIns="121900" tIns="121900" rIns="121900" bIns="121900" anchor="ctr" anchorCtr="0">
                <a:noAutofit/>
              </a:bodyPr>
              <a:lstStyle/>
              <a:p>
                <a:endParaRPr sz="2400"/>
              </a:p>
            </p:txBody>
          </p:sp>
          <p:sp>
            <p:nvSpPr>
              <p:cNvPr id="984" name="Google Shape;984;p93"/>
              <p:cNvSpPr/>
              <p:nvPr/>
            </p:nvSpPr>
            <p:spPr>
              <a:xfrm rot="3597830">
                <a:off x="4055223" y="3285640"/>
                <a:ext cx="241536" cy="80116"/>
              </a:xfrm>
              <a:prstGeom prst="rect">
                <a:avLst/>
              </a:prstGeom>
              <a:solidFill>
                <a:srgbClr val="CC0000"/>
              </a:solidFill>
              <a:ln>
                <a:noFill/>
              </a:ln>
            </p:spPr>
            <p:txBody>
              <a:bodyPr spcFirstLastPara="1" wrap="square" lIns="121900" tIns="121900" rIns="121900" bIns="121900" anchor="ctr" anchorCtr="0">
                <a:noAutofit/>
              </a:bodyPr>
              <a:lstStyle/>
              <a:p>
                <a:endParaRPr sz="2400"/>
              </a:p>
            </p:txBody>
          </p:sp>
        </p:grpSp>
      </p:grpSp>
      <p:sp>
        <p:nvSpPr>
          <p:cNvPr id="985" name="Google Shape;985;p93"/>
          <p:cNvSpPr txBox="1"/>
          <p:nvPr/>
        </p:nvSpPr>
        <p:spPr>
          <a:xfrm>
            <a:off x="297733" y="211767"/>
            <a:ext cx="9128000" cy="728800"/>
          </a:xfrm>
          <a:prstGeom prst="rect">
            <a:avLst/>
          </a:prstGeom>
          <a:noFill/>
          <a:ln>
            <a:noFill/>
          </a:ln>
        </p:spPr>
        <p:txBody>
          <a:bodyPr spcFirstLastPara="1" wrap="square" lIns="121900" tIns="121900" rIns="121900" bIns="121900" anchor="ctr" anchorCtr="0">
            <a:noAutofit/>
          </a:bodyPr>
          <a:lstStyle/>
          <a:p>
            <a:r>
              <a:rPr lang="en-US" sz="3200">
                <a:solidFill>
                  <a:schemeClr val="dk1"/>
                </a:solidFill>
                <a:latin typeface="Proxima Nova"/>
                <a:ea typeface="Proxima Nova"/>
                <a:cs typeface="Proxima Nova"/>
                <a:sym typeface="Proxima Nova"/>
              </a:rPr>
              <a:t>The </a:t>
            </a:r>
            <a:r>
              <a:rPr lang="en-US" sz="3200" b="1" i="1">
                <a:solidFill>
                  <a:srgbClr val="B45F06"/>
                </a:solidFill>
                <a:latin typeface="Proxima Nova"/>
                <a:ea typeface="Proxima Nova"/>
                <a:cs typeface="Proxima Nova"/>
                <a:sym typeface="Proxima Nova"/>
              </a:rPr>
              <a:t>Agent~attribute </a:t>
            </a:r>
            <a:r>
              <a:rPr lang="en-US" sz="3200">
                <a:solidFill>
                  <a:schemeClr val="dk1"/>
                </a:solidFill>
                <a:latin typeface="Proxima Nova"/>
                <a:ea typeface="Proxima Nova"/>
                <a:cs typeface="Proxima Nova"/>
                <a:sym typeface="Proxima Nova"/>
              </a:rPr>
              <a:t>plane</a:t>
            </a:r>
            <a:endParaRPr sz="3200">
              <a:latin typeface="Proxima Nova"/>
              <a:ea typeface="Proxima Nova"/>
              <a:cs typeface="Proxima Nova"/>
              <a:sym typeface="Proxima Nova"/>
            </a:endParaRPr>
          </a:p>
        </p:txBody>
      </p:sp>
      <p:sp>
        <p:nvSpPr>
          <p:cNvPr id="986" name="Google Shape;986;p93"/>
          <p:cNvSpPr txBox="1"/>
          <p:nvPr/>
        </p:nvSpPr>
        <p:spPr>
          <a:xfrm>
            <a:off x="5281333" y="4417800"/>
            <a:ext cx="2279200" cy="1116400"/>
          </a:xfrm>
          <a:prstGeom prst="rect">
            <a:avLst/>
          </a:prstGeom>
          <a:noFill/>
          <a:ln>
            <a:noFill/>
          </a:ln>
        </p:spPr>
        <p:txBody>
          <a:bodyPr spcFirstLastPara="1" wrap="square" lIns="121900" tIns="121900" rIns="121900" bIns="121900" anchor="t" anchorCtr="0">
            <a:noAutofit/>
          </a:bodyPr>
          <a:lstStyle/>
          <a:p>
            <a:pPr algn="ctr"/>
            <a:r>
              <a:rPr lang="en-US" sz="2400" b="1">
                <a:solidFill>
                  <a:srgbClr val="B45F06"/>
                </a:solidFill>
                <a:latin typeface="Avenir"/>
                <a:ea typeface="Avenir"/>
                <a:cs typeface="Avenir"/>
                <a:sym typeface="Avenir"/>
              </a:rPr>
              <a:t>Which proxy can share what about me?</a:t>
            </a:r>
            <a:endParaRPr sz="2400" b="1">
              <a:solidFill>
                <a:srgbClr val="B45F06"/>
              </a:solidFill>
              <a:latin typeface="Avenir"/>
              <a:ea typeface="Avenir"/>
              <a:cs typeface="Avenir"/>
              <a:sym typeface="Avenir"/>
            </a:endParaRPr>
          </a:p>
        </p:txBody>
      </p:sp>
    </p:spTree>
    <p:extLst>
      <p:ext uri="{BB962C8B-B14F-4D97-AF65-F5344CB8AC3E}">
        <p14:creationId xmlns:p14="http://schemas.microsoft.com/office/powerpoint/2010/main" val="325165375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990"/>
        <p:cNvGrpSpPr/>
        <p:nvPr/>
      </p:nvGrpSpPr>
      <p:grpSpPr>
        <a:xfrm>
          <a:off x="0" y="0"/>
          <a:ext cx="0" cy="0"/>
          <a:chOff x="0" y="0"/>
          <a:chExt cx="0" cy="0"/>
        </a:xfrm>
      </p:grpSpPr>
      <p:sp>
        <p:nvSpPr>
          <p:cNvPr id="991" name="Google Shape;991;p94"/>
          <p:cNvSpPr/>
          <p:nvPr/>
        </p:nvSpPr>
        <p:spPr>
          <a:xfrm rot="1378">
            <a:off x="3485700" y="3955084"/>
            <a:ext cx="5987200" cy="1543600"/>
          </a:xfrm>
          <a:prstGeom prst="parallelogram">
            <a:avLst>
              <a:gd name="adj" fmla="val 149442"/>
            </a:avLst>
          </a:prstGeom>
          <a:noFill/>
          <a:ln w="19050" cap="flat" cmpd="sng">
            <a:solidFill>
              <a:srgbClr val="FF9900"/>
            </a:solidFill>
            <a:prstDash val="dot"/>
            <a:round/>
            <a:headEnd type="none" w="sm" len="sm"/>
            <a:tailEnd type="none" w="sm" len="sm"/>
          </a:ln>
        </p:spPr>
        <p:txBody>
          <a:bodyPr spcFirstLastPara="1" wrap="square" lIns="121900" tIns="121900" rIns="121900" bIns="121900" anchor="ctr" anchorCtr="0">
            <a:noAutofit/>
          </a:bodyPr>
          <a:lstStyle/>
          <a:p>
            <a:endParaRPr sz="2400"/>
          </a:p>
        </p:txBody>
      </p:sp>
      <p:grpSp>
        <p:nvGrpSpPr>
          <p:cNvPr id="992" name="Google Shape;992;p94"/>
          <p:cNvGrpSpPr/>
          <p:nvPr/>
        </p:nvGrpSpPr>
        <p:grpSpPr>
          <a:xfrm>
            <a:off x="1578519" y="232833"/>
            <a:ext cx="9972660" cy="6123419"/>
            <a:chOff x="1162914" y="370500"/>
            <a:chExt cx="7479495" cy="5102849"/>
          </a:xfrm>
        </p:grpSpPr>
        <p:sp>
          <p:nvSpPr>
            <p:cNvPr id="993" name="Google Shape;993;p94"/>
            <p:cNvSpPr/>
            <p:nvPr/>
          </p:nvSpPr>
          <p:spPr>
            <a:xfrm>
              <a:off x="4044193" y="2739664"/>
              <a:ext cx="872100" cy="881100"/>
            </a:xfrm>
            <a:prstGeom prst="ellipse">
              <a:avLst/>
            </a:prstGeom>
            <a:solidFill>
              <a:srgbClr val="EEEEEE"/>
            </a:soli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pPr algn="ctr"/>
              <a:r>
                <a:rPr lang="en-US" sz="2400"/>
                <a:t>you</a:t>
              </a:r>
              <a:endParaRPr sz="2400"/>
            </a:p>
          </p:txBody>
        </p:sp>
        <p:grpSp>
          <p:nvGrpSpPr>
            <p:cNvPr id="994" name="Google Shape;994;p94"/>
            <p:cNvGrpSpPr/>
            <p:nvPr/>
          </p:nvGrpSpPr>
          <p:grpSpPr>
            <a:xfrm>
              <a:off x="3705024" y="370500"/>
              <a:ext cx="1661100" cy="2234575"/>
              <a:chOff x="4110837" y="171700"/>
              <a:chExt cx="1661100" cy="2234575"/>
            </a:xfrm>
          </p:grpSpPr>
          <p:sp>
            <p:nvSpPr>
              <p:cNvPr id="995" name="Google Shape;995;p94"/>
              <p:cNvSpPr txBox="1"/>
              <p:nvPr/>
            </p:nvSpPr>
            <p:spPr>
              <a:xfrm>
                <a:off x="4110837" y="171700"/>
                <a:ext cx="1661100" cy="442800"/>
              </a:xfrm>
              <a:prstGeom prst="rect">
                <a:avLst/>
              </a:prstGeom>
              <a:noFill/>
              <a:ln>
                <a:noFill/>
              </a:ln>
            </p:spPr>
            <p:txBody>
              <a:bodyPr spcFirstLastPara="1" wrap="square" lIns="121900" tIns="121900" rIns="121900" bIns="121900" anchor="t" anchorCtr="0">
                <a:noAutofit/>
              </a:bodyPr>
              <a:lstStyle/>
              <a:p>
                <a:pPr algn="ctr"/>
                <a:r>
                  <a:rPr lang="en-US" sz="2400">
                    <a:solidFill>
                      <a:srgbClr val="1155CC"/>
                    </a:solidFill>
                  </a:rPr>
                  <a:t>Relationships</a:t>
                </a:r>
                <a:endParaRPr sz="2400">
                  <a:solidFill>
                    <a:srgbClr val="1155CC"/>
                  </a:solidFill>
                </a:endParaRPr>
              </a:p>
            </p:txBody>
          </p:sp>
          <p:cxnSp>
            <p:nvCxnSpPr>
              <p:cNvPr id="996" name="Google Shape;996;p94"/>
              <p:cNvCxnSpPr/>
              <p:nvPr/>
            </p:nvCxnSpPr>
            <p:spPr>
              <a:xfrm rot="10800000">
                <a:off x="4863250" y="566375"/>
                <a:ext cx="0" cy="1839900"/>
              </a:xfrm>
              <a:prstGeom prst="straightConnector1">
                <a:avLst/>
              </a:prstGeom>
              <a:noFill/>
              <a:ln w="76200" cap="flat" cmpd="sng">
                <a:solidFill>
                  <a:srgbClr val="1155CC"/>
                </a:solidFill>
                <a:prstDash val="solid"/>
                <a:round/>
                <a:headEnd type="none" w="med" len="med"/>
                <a:tailEnd type="none" w="med" len="med"/>
              </a:ln>
            </p:spPr>
          </p:cxnSp>
          <p:grpSp>
            <p:nvGrpSpPr>
              <p:cNvPr id="997" name="Google Shape;997;p94"/>
              <p:cNvGrpSpPr/>
              <p:nvPr/>
            </p:nvGrpSpPr>
            <p:grpSpPr>
              <a:xfrm>
                <a:off x="4750975" y="769050"/>
                <a:ext cx="241500" cy="1407300"/>
                <a:chOff x="3996625" y="1847200"/>
                <a:chExt cx="241500" cy="1407300"/>
              </a:xfrm>
            </p:grpSpPr>
            <p:sp>
              <p:nvSpPr>
                <p:cNvPr id="998" name="Google Shape;998;p94"/>
                <p:cNvSpPr/>
                <p:nvPr/>
              </p:nvSpPr>
              <p:spPr>
                <a:xfrm>
                  <a:off x="3996625" y="2289600"/>
                  <a:ext cx="241500" cy="80100"/>
                </a:xfrm>
                <a:prstGeom prst="rect">
                  <a:avLst/>
                </a:prstGeom>
                <a:solidFill>
                  <a:srgbClr val="6D9EEB"/>
                </a:solidFill>
                <a:ln>
                  <a:noFill/>
                </a:ln>
              </p:spPr>
              <p:txBody>
                <a:bodyPr spcFirstLastPara="1" wrap="square" lIns="121900" tIns="121900" rIns="121900" bIns="121900" anchor="ctr" anchorCtr="0">
                  <a:noAutofit/>
                </a:bodyPr>
                <a:lstStyle/>
                <a:p>
                  <a:endParaRPr sz="2400"/>
                </a:p>
              </p:txBody>
            </p:sp>
            <p:sp>
              <p:nvSpPr>
                <p:cNvPr id="999" name="Google Shape;999;p94"/>
                <p:cNvSpPr/>
                <p:nvPr/>
              </p:nvSpPr>
              <p:spPr>
                <a:xfrm>
                  <a:off x="3996625" y="2732000"/>
                  <a:ext cx="241500" cy="80100"/>
                </a:xfrm>
                <a:prstGeom prst="rect">
                  <a:avLst/>
                </a:prstGeom>
                <a:solidFill>
                  <a:srgbClr val="6D9EEB"/>
                </a:solidFill>
                <a:ln>
                  <a:noFill/>
                </a:ln>
              </p:spPr>
              <p:txBody>
                <a:bodyPr spcFirstLastPara="1" wrap="square" lIns="121900" tIns="121900" rIns="121900" bIns="121900" anchor="ctr" anchorCtr="0">
                  <a:noAutofit/>
                </a:bodyPr>
                <a:lstStyle/>
                <a:p>
                  <a:endParaRPr sz="2400"/>
                </a:p>
              </p:txBody>
            </p:sp>
            <p:sp>
              <p:nvSpPr>
                <p:cNvPr id="1000" name="Google Shape;1000;p94"/>
                <p:cNvSpPr/>
                <p:nvPr/>
              </p:nvSpPr>
              <p:spPr>
                <a:xfrm>
                  <a:off x="3996625" y="3174400"/>
                  <a:ext cx="241500" cy="80100"/>
                </a:xfrm>
                <a:prstGeom prst="rect">
                  <a:avLst/>
                </a:prstGeom>
                <a:solidFill>
                  <a:srgbClr val="6D9EEB"/>
                </a:solidFill>
                <a:ln>
                  <a:noFill/>
                </a:ln>
              </p:spPr>
              <p:txBody>
                <a:bodyPr spcFirstLastPara="1" wrap="square" lIns="121900" tIns="121900" rIns="121900" bIns="121900" anchor="ctr" anchorCtr="0">
                  <a:noAutofit/>
                </a:bodyPr>
                <a:lstStyle/>
                <a:p>
                  <a:endParaRPr sz="2400"/>
                </a:p>
              </p:txBody>
            </p:sp>
            <p:sp>
              <p:nvSpPr>
                <p:cNvPr id="1001" name="Google Shape;1001;p94"/>
                <p:cNvSpPr/>
                <p:nvPr/>
              </p:nvSpPr>
              <p:spPr>
                <a:xfrm>
                  <a:off x="3996625" y="1847200"/>
                  <a:ext cx="241500" cy="80100"/>
                </a:xfrm>
                <a:prstGeom prst="rect">
                  <a:avLst/>
                </a:prstGeom>
                <a:solidFill>
                  <a:srgbClr val="6D9EEB"/>
                </a:solidFill>
                <a:ln>
                  <a:noFill/>
                </a:ln>
              </p:spPr>
              <p:txBody>
                <a:bodyPr spcFirstLastPara="1" wrap="square" lIns="121900" tIns="121900" rIns="121900" bIns="121900" anchor="ctr" anchorCtr="0">
                  <a:noAutofit/>
                </a:bodyPr>
                <a:lstStyle/>
                <a:p>
                  <a:endParaRPr sz="2400"/>
                </a:p>
              </p:txBody>
            </p:sp>
          </p:grpSp>
        </p:grpSp>
        <p:grpSp>
          <p:nvGrpSpPr>
            <p:cNvPr id="1002" name="Google Shape;1002;p94"/>
            <p:cNvGrpSpPr/>
            <p:nvPr/>
          </p:nvGrpSpPr>
          <p:grpSpPr>
            <a:xfrm>
              <a:off x="5048738" y="2958825"/>
              <a:ext cx="3593672" cy="442800"/>
              <a:chOff x="5454550" y="2760025"/>
              <a:chExt cx="3593672" cy="442800"/>
            </a:xfrm>
          </p:grpSpPr>
          <p:sp>
            <p:nvSpPr>
              <p:cNvPr id="1003" name="Google Shape;1003;p94"/>
              <p:cNvSpPr txBox="1"/>
              <p:nvPr/>
            </p:nvSpPr>
            <p:spPr>
              <a:xfrm>
                <a:off x="7497822" y="2760025"/>
                <a:ext cx="1550400" cy="442800"/>
              </a:xfrm>
              <a:prstGeom prst="rect">
                <a:avLst/>
              </a:prstGeom>
              <a:noFill/>
              <a:ln>
                <a:noFill/>
              </a:ln>
            </p:spPr>
            <p:txBody>
              <a:bodyPr spcFirstLastPara="1" wrap="square" lIns="121900" tIns="121900" rIns="121900" bIns="121900" anchor="t" anchorCtr="0">
                <a:noAutofit/>
              </a:bodyPr>
              <a:lstStyle/>
              <a:p>
                <a:r>
                  <a:rPr lang="en-US" sz="2400">
                    <a:solidFill>
                      <a:srgbClr val="BF9000"/>
                    </a:solidFill>
                  </a:rPr>
                  <a:t>Attributes</a:t>
                </a:r>
                <a:endParaRPr sz="2400">
                  <a:solidFill>
                    <a:srgbClr val="BF9000"/>
                  </a:solidFill>
                </a:endParaRPr>
              </a:p>
            </p:txBody>
          </p:sp>
          <p:cxnSp>
            <p:nvCxnSpPr>
              <p:cNvPr id="1004" name="Google Shape;1004;p94"/>
              <p:cNvCxnSpPr/>
              <p:nvPr/>
            </p:nvCxnSpPr>
            <p:spPr>
              <a:xfrm rot="10800000">
                <a:off x="5454550" y="2981425"/>
                <a:ext cx="1981200" cy="0"/>
              </a:xfrm>
              <a:prstGeom prst="straightConnector1">
                <a:avLst/>
              </a:prstGeom>
              <a:noFill/>
              <a:ln w="76200" cap="flat" cmpd="sng">
                <a:solidFill>
                  <a:srgbClr val="FFD966"/>
                </a:solidFill>
                <a:prstDash val="solid"/>
                <a:round/>
                <a:headEnd type="none" w="med" len="med"/>
                <a:tailEnd type="none" w="med" len="med"/>
              </a:ln>
            </p:spPr>
          </p:cxnSp>
          <p:sp>
            <p:nvSpPr>
              <p:cNvPr id="1005" name="Google Shape;1005;p94"/>
              <p:cNvSpPr/>
              <p:nvPr/>
            </p:nvSpPr>
            <p:spPr>
              <a:xfrm rot="5400000">
                <a:off x="5576925" y="2941375"/>
                <a:ext cx="241500" cy="80100"/>
              </a:xfrm>
              <a:prstGeom prst="rect">
                <a:avLst/>
              </a:prstGeom>
              <a:solidFill>
                <a:srgbClr val="BF9000"/>
              </a:solidFill>
              <a:ln>
                <a:noFill/>
              </a:ln>
            </p:spPr>
            <p:txBody>
              <a:bodyPr spcFirstLastPara="1" wrap="square" lIns="121900" tIns="121900" rIns="121900" bIns="121900" anchor="ctr" anchorCtr="0">
                <a:noAutofit/>
              </a:bodyPr>
              <a:lstStyle/>
              <a:p>
                <a:endParaRPr sz="2400"/>
              </a:p>
            </p:txBody>
          </p:sp>
          <p:sp>
            <p:nvSpPr>
              <p:cNvPr id="1006" name="Google Shape;1006;p94"/>
              <p:cNvSpPr/>
              <p:nvPr/>
            </p:nvSpPr>
            <p:spPr>
              <a:xfrm rot="5400000">
                <a:off x="6084925" y="2941375"/>
                <a:ext cx="241500" cy="80100"/>
              </a:xfrm>
              <a:prstGeom prst="rect">
                <a:avLst/>
              </a:prstGeom>
              <a:solidFill>
                <a:srgbClr val="BF9000"/>
              </a:solidFill>
              <a:ln>
                <a:noFill/>
              </a:ln>
            </p:spPr>
            <p:txBody>
              <a:bodyPr spcFirstLastPara="1" wrap="square" lIns="121900" tIns="121900" rIns="121900" bIns="121900" anchor="ctr" anchorCtr="0">
                <a:noAutofit/>
              </a:bodyPr>
              <a:lstStyle/>
              <a:p>
                <a:endParaRPr sz="2400"/>
              </a:p>
            </p:txBody>
          </p:sp>
          <p:sp>
            <p:nvSpPr>
              <p:cNvPr id="1007" name="Google Shape;1007;p94"/>
              <p:cNvSpPr/>
              <p:nvPr/>
            </p:nvSpPr>
            <p:spPr>
              <a:xfrm rot="5400000">
                <a:off x="6592925" y="2941375"/>
                <a:ext cx="241500" cy="80100"/>
              </a:xfrm>
              <a:prstGeom prst="rect">
                <a:avLst/>
              </a:prstGeom>
              <a:solidFill>
                <a:srgbClr val="BF9000"/>
              </a:solidFill>
              <a:ln>
                <a:noFill/>
              </a:ln>
            </p:spPr>
            <p:txBody>
              <a:bodyPr spcFirstLastPara="1" wrap="square" lIns="121900" tIns="121900" rIns="121900" bIns="121900" anchor="ctr" anchorCtr="0">
                <a:noAutofit/>
              </a:bodyPr>
              <a:lstStyle/>
              <a:p>
                <a:endParaRPr sz="2400"/>
              </a:p>
            </p:txBody>
          </p:sp>
          <p:sp>
            <p:nvSpPr>
              <p:cNvPr id="1008" name="Google Shape;1008;p94"/>
              <p:cNvSpPr/>
              <p:nvPr/>
            </p:nvSpPr>
            <p:spPr>
              <a:xfrm rot="5400000">
                <a:off x="7100925" y="2941375"/>
                <a:ext cx="241500" cy="80100"/>
              </a:xfrm>
              <a:prstGeom prst="rect">
                <a:avLst/>
              </a:prstGeom>
              <a:solidFill>
                <a:srgbClr val="BF9000"/>
              </a:solidFill>
              <a:ln>
                <a:noFill/>
              </a:ln>
            </p:spPr>
            <p:txBody>
              <a:bodyPr spcFirstLastPara="1" wrap="square" lIns="121900" tIns="121900" rIns="121900" bIns="121900" anchor="ctr" anchorCtr="0">
                <a:noAutofit/>
              </a:bodyPr>
              <a:lstStyle/>
              <a:p>
                <a:endParaRPr sz="2400"/>
              </a:p>
            </p:txBody>
          </p:sp>
        </p:grpSp>
        <p:grpSp>
          <p:nvGrpSpPr>
            <p:cNvPr id="1009" name="Google Shape;1009;p94"/>
            <p:cNvGrpSpPr/>
            <p:nvPr/>
          </p:nvGrpSpPr>
          <p:grpSpPr>
            <a:xfrm rot="-178491">
              <a:off x="1208091" y="3585355"/>
              <a:ext cx="2854772" cy="1815139"/>
              <a:chOff x="1506650" y="3201048"/>
              <a:chExt cx="2854636" cy="1815052"/>
            </a:xfrm>
          </p:grpSpPr>
          <p:sp>
            <p:nvSpPr>
              <p:cNvPr id="1010" name="Google Shape;1010;p94"/>
              <p:cNvSpPr txBox="1"/>
              <p:nvPr/>
            </p:nvSpPr>
            <p:spPr>
              <a:xfrm rot="-1802445">
                <a:off x="1540060" y="4314358"/>
                <a:ext cx="1152980" cy="442884"/>
              </a:xfrm>
              <a:prstGeom prst="rect">
                <a:avLst/>
              </a:prstGeom>
              <a:noFill/>
              <a:ln>
                <a:noFill/>
              </a:ln>
            </p:spPr>
            <p:txBody>
              <a:bodyPr spcFirstLastPara="1" wrap="square" lIns="121900" tIns="121900" rIns="121900" bIns="121900" anchor="t" anchorCtr="0">
                <a:noAutofit/>
              </a:bodyPr>
              <a:lstStyle/>
              <a:p>
                <a:pPr algn="r"/>
                <a:r>
                  <a:rPr lang="en-US" sz="2400">
                    <a:solidFill>
                      <a:srgbClr val="CC0000"/>
                    </a:solidFill>
                  </a:rPr>
                  <a:t>Agents</a:t>
                </a:r>
                <a:endParaRPr sz="2400">
                  <a:solidFill>
                    <a:srgbClr val="CC0000"/>
                  </a:solidFill>
                </a:endParaRPr>
              </a:p>
            </p:txBody>
          </p:sp>
          <p:cxnSp>
            <p:nvCxnSpPr>
              <p:cNvPr id="1011" name="Google Shape;1011;p94"/>
              <p:cNvCxnSpPr/>
              <p:nvPr/>
            </p:nvCxnSpPr>
            <p:spPr>
              <a:xfrm rot="8996905">
                <a:off x="2513330" y="3714485"/>
                <a:ext cx="1981111" cy="0"/>
              </a:xfrm>
              <a:prstGeom prst="straightConnector1">
                <a:avLst/>
              </a:prstGeom>
              <a:noFill/>
              <a:ln w="76200" cap="flat" cmpd="sng">
                <a:solidFill>
                  <a:srgbClr val="E06666"/>
                </a:solidFill>
                <a:prstDash val="solid"/>
                <a:round/>
                <a:headEnd type="none" w="med" len="med"/>
                <a:tailEnd type="none" w="med" len="med"/>
              </a:ln>
            </p:spPr>
          </p:cxnSp>
          <p:sp>
            <p:nvSpPr>
              <p:cNvPr id="1012" name="Google Shape;1012;p94"/>
              <p:cNvSpPr/>
              <p:nvPr/>
            </p:nvSpPr>
            <p:spPr>
              <a:xfrm rot="3597830">
                <a:off x="2736048" y="4048707"/>
                <a:ext cx="241536" cy="80116"/>
              </a:xfrm>
              <a:prstGeom prst="rect">
                <a:avLst/>
              </a:prstGeom>
              <a:solidFill>
                <a:srgbClr val="CC0000"/>
              </a:solidFill>
              <a:ln>
                <a:noFill/>
              </a:ln>
            </p:spPr>
            <p:txBody>
              <a:bodyPr spcFirstLastPara="1" wrap="square" lIns="121900" tIns="121900" rIns="121900" bIns="121900" anchor="ctr" anchorCtr="0">
                <a:noAutofit/>
              </a:bodyPr>
              <a:lstStyle/>
              <a:p>
                <a:endParaRPr sz="2400"/>
              </a:p>
            </p:txBody>
          </p:sp>
          <p:sp>
            <p:nvSpPr>
              <p:cNvPr id="1013" name="Google Shape;1013;p94"/>
              <p:cNvSpPr/>
              <p:nvPr/>
            </p:nvSpPr>
            <p:spPr>
              <a:xfrm rot="3597830">
                <a:off x="3175773" y="3794351"/>
                <a:ext cx="241536" cy="80116"/>
              </a:xfrm>
              <a:prstGeom prst="rect">
                <a:avLst/>
              </a:prstGeom>
              <a:solidFill>
                <a:srgbClr val="CC0000"/>
              </a:solidFill>
              <a:ln>
                <a:noFill/>
              </a:ln>
            </p:spPr>
            <p:txBody>
              <a:bodyPr spcFirstLastPara="1" wrap="square" lIns="121900" tIns="121900" rIns="121900" bIns="121900" anchor="ctr" anchorCtr="0">
                <a:noAutofit/>
              </a:bodyPr>
              <a:lstStyle/>
              <a:p>
                <a:endParaRPr sz="2400"/>
              </a:p>
            </p:txBody>
          </p:sp>
          <p:sp>
            <p:nvSpPr>
              <p:cNvPr id="1014" name="Google Shape;1014;p94"/>
              <p:cNvSpPr/>
              <p:nvPr/>
            </p:nvSpPr>
            <p:spPr>
              <a:xfrm rot="3597830">
                <a:off x="3615498" y="3539996"/>
                <a:ext cx="241536" cy="80116"/>
              </a:xfrm>
              <a:prstGeom prst="rect">
                <a:avLst/>
              </a:prstGeom>
              <a:solidFill>
                <a:srgbClr val="CC0000"/>
              </a:solidFill>
              <a:ln>
                <a:noFill/>
              </a:ln>
            </p:spPr>
            <p:txBody>
              <a:bodyPr spcFirstLastPara="1" wrap="square" lIns="121900" tIns="121900" rIns="121900" bIns="121900" anchor="ctr" anchorCtr="0">
                <a:noAutofit/>
              </a:bodyPr>
              <a:lstStyle/>
              <a:p>
                <a:endParaRPr sz="2400"/>
              </a:p>
            </p:txBody>
          </p:sp>
          <p:sp>
            <p:nvSpPr>
              <p:cNvPr id="1015" name="Google Shape;1015;p94"/>
              <p:cNvSpPr/>
              <p:nvPr/>
            </p:nvSpPr>
            <p:spPr>
              <a:xfrm rot="3597830">
                <a:off x="4055223" y="3285640"/>
                <a:ext cx="241536" cy="80116"/>
              </a:xfrm>
              <a:prstGeom prst="rect">
                <a:avLst/>
              </a:prstGeom>
              <a:solidFill>
                <a:srgbClr val="CC0000"/>
              </a:solidFill>
              <a:ln>
                <a:noFill/>
              </a:ln>
            </p:spPr>
            <p:txBody>
              <a:bodyPr spcFirstLastPara="1" wrap="square" lIns="121900" tIns="121900" rIns="121900" bIns="121900" anchor="ctr" anchorCtr="0">
                <a:noAutofit/>
              </a:bodyPr>
              <a:lstStyle/>
              <a:p>
                <a:endParaRPr sz="2400"/>
              </a:p>
            </p:txBody>
          </p:sp>
        </p:grpSp>
      </p:grpSp>
      <p:sp>
        <p:nvSpPr>
          <p:cNvPr id="1016" name="Google Shape;1016;p94"/>
          <p:cNvSpPr txBox="1"/>
          <p:nvPr/>
        </p:nvSpPr>
        <p:spPr>
          <a:xfrm rot="-449">
            <a:off x="1551967" y="3591388"/>
            <a:ext cx="3062800" cy="362800"/>
          </a:xfrm>
          <a:prstGeom prst="rect">
            <a:avLst/>
          </a:prstGeom>
          <a:noFill/>
          <a:ln>
            <a:noFill/>
          </a:ln>
        </p:spPr>
        <p:txBody>
          <a:bodyPr spcFirstLastPara="1" wrap="square" lIns="121900" tIns="121900" rIns="121900" bIns="121900" anchor="ctr" anchorCtr="0">
            <a:noAutofit/>
          </a:bodyPr>
          <a:lstStyle/>
          <a:p>
            <a:pPr algn="r"/>
            <a:r>
              <a:rPr lang="en-US" sz="2400">
                <a:latin typeface="Avenir"/>
                <a:ea typeface="Avenir"/>
                <a:cs typeface="Avenir"/>
                <a:sym typeface="Avenir"/>
              </a:rPr>
              <a:t>your notebook: </a:t>
            </a:r>
            <a:r>
              <a:rPr lang="en-US" sz="2400" i="1">
                <a:solidFill>
                  <a:srgbClr val="FF0000"/>
                </a:solidFill>
                <a:latin typeface="Avenir"/>
                <a:ea typeface="Avenir"/>
                <a:cs typeface="Avenir"/>
                <a:sym typeface="Avenir"/>
              </a:rPr>
              <a:t>X</a:t>
            </a:r>
            <a:endParaRPr sz="2400">
              <a:solidFill>
                <a:srgbClr val="FF0000"/>
              </a:solidFill>
              <a:latin typeface="Avenir"/>
              <a:ea typeface="Avenir"/>
              <a:cs typeface="Avenir"/>
              <a:sym typeface="Avenir"/>
            </a:endParaRPr>
          </a:p>
        </p:txBody>
      </p:sp>
      <p:sp>
        <p:nvSpPr>
          <p:cNvPr id="1017" name="Google Shape;1017;p94"/>
          <p:cNvSpPr txBox="1"/>
          <p:nvPr/>
        </p:nvSpPr>
        <p:spPr>
          <a:xfrm rot="-561">
            <a:off x="1029167" y="4274717"/>
            <a:ext cx="2453200" cy="362800"/>
          </a:xfrm>
          <a:prstGeom prst="rect">
            <a:avLst/>
          </a:prstGeom>
          <a:noFill/>
          <a:ln>
            <a:noFill/>
          </a:ln>
        </p:spPr>
        <p:txBody>
          <a:bodyPr spcFirstLastPara="1" wrap="square" lIns="121900" tIns="121900" rIns="121900" bIns="121900" anchor="ctr" anchorCtr="0">
            <a:noAutofit/>
          </a:bodyPr>
          <a:lstStyle/>
          <a:p>
            <a:pPr algn="r"/>
            <a:r>
              <a:rPr lang="en-US" sz="2400">
                <a:latin typeface="Avenir"/>
                <a:ea typeface="Avenir"/>
                <a:cs typeface="Avenir"/>
                <a:sym typeface="Avenir"/>
              </a:rPr>
              <a:t>a cloud agent: </a:t>
            </a:r>
            <a:r>
              <a:rPr lang="en-US" sz="2400" i="1">
                <a:solidFill>
                  <a:srgbClr val="FF0000"/>
                </a:solidFill>
                <a:latin typeface="Avenir"/>
                <a:ea typeface="Avenir"/>
                <a:cs typeface="Avenir"/>
                <a:sym typeface="Avenir"/>
              </a:rPr>
              <a:t>Z</a:t>
            </a:r>
            <a:endParaRPr sz="2400" i="1">
              <a:solidFill>
                <a:srgbClr val="FF0000"/>
              </a:solidFill>
              <a:latin typeface="Avenir"/>
              <a:ea typeface="Avenir"/>
              <a:cs typeface="Avenir"/>
              <a:sym typeface="Avenir"/>
            </a:endParaRPr>
          </a:p>
        </p:txBody>
      </p:sp>
      <p:sp>
        <p:nvSpPr>
          <p:cNvPr id="1018" name="Google Shape;1018;p94"/>
          <p:cNvSpPr txBox="1"/>
          <p:nvPr/>
        </p:nvSpPr>
        <p:spPr>
          <a:xfrm rot="-393">
            <a:off x="1706733" y="3263172"/>
            <a:ext cx="3502800" cy="362800"/>
          </a:xfrm>
          <a:prstGeom prst="rect">
            <a:avLst/>
          </a:prstGeom>
          <a:noFill/>
          <a:ln>
            <a:noFill/>
          </a:ln>
        </p:spPr>
        <p:txBody>
          <a:bodyPr spcFirstLastPara="1" wrap="square" lIns="121900" tIns="121900" rIns="121900" bIns="121900" anchor="ctr" anchorCtr="0">
            <a:noAutofit/>
          </a:bodyPr>
          <a:lstStyle/>
          <a:p>
            <a:pPr algn="r"/>
            <a:r>
              <a:rPr lang="en-US" sz="2400">
                <a:latin typeface="Avenir"/>
                <a:ea typeface="Avenir"/>
                <a:cs typeface="Avenir"/>
                <a:sym typeface="Avenir"/>
              </a:rPr>
              <a:t>your mobile phone: </a:t>
            </a:r>
            <a:r>
              <a:rPr lang="en-US" sz="2400" i="1">
                <a:solidFill>
                  <a:srgbClr val="FF0000"/>
                </a:solidFill>
                <a:latin typeface="Avenir"/>
                <a:ea typeface="Avenir"/>
                <a:cs typeface="Avenir"/>
                <a:sym typeface="Avenir"/>
              </a:rPr>
              <a:t>W</a:t>
            </a:r>
            <a:endParaRPr sz="2400" i="1">
              <a:solidFill>
                <a:srgbClr val="FF0000"/>
              </a:solidFill>
              <a:latin typeface="Avenir"/>
              <a:ea typeface="Avenir"/>
              <a:cs typeface="Avenir"/>
              <a:sym typeface="Avenir"/>
            </a:endParaRPr>
          </a:p>
        </p:txBody>
      </p:sp>
      <p:sp>
        <p:nvSpPr>
          <p:cNvPr id="1019" name="Google Shape;1019;p94"/>
          <p:cNvSpPr txBox="1"/>
          <p:nvPr/>
        </p:nvSpPr>
        <p:spPr>
          <a:xfrm rot="-449">
            <a:off x="1029167" y="3934288"/>
            <a:ext cx="3062800" cy="362800"/>
          </a:xfrm>
          <a:prstGeom prst="rect">
            <a:avLst/>
          </a:prstGeom>
          <a:noFill/>
          <a:ln>
            <a:noFill/>
          </a:ln>
        </p:spPr>
        <p:txBody>
          <a:bodyPr spcFirstLastPara="1" wrap="square" lIns="121900" tIns="121900" rIns="121900" bIns="121900" anchor="ctr" anchorCtr="0">
            <a:noAutofit/>
          </a:bodyPr>
          <a:lstStyle/>
          <a:p>
            <a:pPr algn="r"/>
            <a:r>
              <a:rPr lang="en-US" sz="2400">
                <a:latin typeface="Avenir"/>
                <a:ea typeface="Avenir"/>
                <a:cs typeface="Avenir"/>
                <a:sym typeface="Avenir"/>
              </a:rPr>
              <a:t>your iPad: </a:t>
            </a:r>
            <a:r>
              <a:rPr lang="en-US" sz="2400" i="1">
                <a:solidFill>
                  <a:srgbClr val="FF0000"/>
                </a:solidFill>
                <a:latin typeface="Avenir"/>
                <a:ea typeface="Avenir"/>
                <a:cs typeface="Avenir"/>
                <a:sym typeface="Avenir"/>
              </a:rPr>
              <a:t>Y</a:t>
            </a:r>
            <a:endParaRPr sz="2400" i="1">
              <a:solidFill>
                <a:srgbClr val="FF0000"/>
              </a:solidFill>
              <a:latin typeface="Avenir"/>
              <a:ea typeface="Avenir"/>
              <a:cs typeface="Avenir"/>
              <a:sym typeface="Avenir"/>
            </a:endParaRPr>
          </a:p>
        </p:txBody>
      </p:sp>
      <p:cxnSp>
        <p:nvCxnSpPr>
          <p:cNvPr id="1020" name="Google Shape;1020;p94"/>
          <p:cNvCxnSpPr/>
          <p:nvPr/>
        </p:nvCxnSpPr>
        <p:spPr>
          <a:xfrm rot="10800000">
            <a:off x="5006367" y="3721503"/>
            <a:ext cx="0" cy="274400"/>
          </a:xfrm>
          <a:prstGeom prst="straightConnector1">
            <a:avLst/>
          </a:prstGeom>
          <a:noFill/>
          <a:ln w="9525" cap="flat" cmpd="sng">
            <a:solidFill>
              <a:srgbClr val="999999"/>
            </a:solidFill>
            <a:prstDash val="solid"/>
            <a:round/>
            <a:headEnd type="none" w="med" len="med"/>
            <a:tailEnd type="none" w="med" len="med"/>
          </a:ln>
        </p:spPr>
      </p:cxnSp>
      <p:cxnSp>
        <p:nvCxnSpPr>
          <p:cNvPr id="1021" name="Google Shape;1021;p94"/>
          <p:cNvCxnSpPr/>
          <p:nvPr/>
        </p:nvCxnSpPr>
        <p:spPr>
          <a:xfrm rot="10800000">
            <a:off x="4438041" y="4040113"/>
            <a:ext cx="0" cy="274400"/>
          </a:xfrm>
          <a:prstGeom prst="straightConnector1">
            <a:avLst/>
          </a:prstGeom>
          <a:noFill/>
          <a:ln w="9525" cap="flat" cmpd="sng">
            <a:solidFill>
              <a:srgbClr val="999999"/>
            </a:solidFill>
            <a:prstDash val="solid"/>
            <a:round/>
            <a:headEnd type="none" w="med" len="med"/>
            <a:tailEnd type="none" w="med" len="med"/>
          </a:ln>
        </p:spPr>
      </p:cxnSp>
      <p:cxnSp>
        <p:nvCxnSpPr>
          <p:cNvPr id="1022" name="Google Shape;1022;p94"/>
          <p:cNvCxnSpPr/>
          <p:nvPr/>
        </p:nvCxnSpPr>
        <p:spPr>
          <a:xfrm rot="10800000">
            <a:off x="3866541" y="4371584"/>
            <a:ext cx="0" cy="274400"/>
          </a:xfrm>
          <a:prstGeom prst="straightConnector1">
            <a:avLst/>
          </a:prstGeom>
          <a:noFill/>
          <a:ln w="9525" cap="flat" cmpd="sng">
            <a:solidFill>
              <a:srgbClr val="999999"/>
            </a:solidFill>
            <a:prstDash val="solid"/>
            <a:round/>
            <a:headEnd type="none" w="med" len="med"/>
            <a:tailEnd type="none" w="med" len="med"/>
          </a:ln>
        </p:spPr>
      </p:cxnSp>
      <p:cxnSp>
        <p:nvCxnSpPr>
          <p:cNvPr id="1023" name="Google Shape;1023;p94"/>
          <p:cNvCxnSpPr/>
          <p:nvPr/>
        </p:nvCxnSpPr>
        <p:spPr>
          <a:xfrm rot="10800000">
            <a:off x="3295041" y="4725913"/>
            <a:ext cx="0" cy="274400"/>
          </a:xfrm>
          <a:prstGeom prst="straightConnector1">
            <a:avLst/>
          </a:prstGeom>
          <a:noFill/>
          <a:ln w="9525" cap="flat" cmpd="sng">
            <a:solidFill>
              <a:srgbClr val="999999"/>
            </a:solidFill>
            <a:prstDash val="solid"/>
            <a:round/>
            <a:headEnd type="none" w="med" len="med"/>
            <a:tailEnd type="none" w="med" len="med"/>
          </a:ln>
        </p:spPr>
      </p:cxnSp>
      <p:sp>
        <p:nvSpPr>
          <p:cNvPr id="1024" name="Google Shape;1024;p94"/>
          <p:cNvSpPr/>
          <p:nvPr/>
        </p:nvSpPr>
        <p:spPr>
          <a:xfrm>
            <a:off x="6386567" y="3995891"/>
            <a:ext cx="4854800" cy="2074800"/>
          </a:xfrm>
          <a:prstGeom prst="verticalScroll">
            <a:avLst>
              <a:gd name="adj" fmla="val 125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1600"/>
          </a:p>
        </p:txBody>
      </p:sp>
      <p:sp>
        <p:nvSpPr>
          <p:cNvPr id="1025" name="Google Shape;1025;p94"/>
          <p:cNvSpPr txBox="1"/>
          <p:nvPr/>
        </p:nvSpPr>
        <p:spPr>
          <a:xfrm rot="-733">
            <a:off x="6936767" y="4725949"/>
            <a:ext cx="3754400" cy="274000"/>
          </a:xfrm>
          <a:prstGeom prst="rect">
            <a:avLst/>
          </a:prstGeom>
          <a:noFill/>
          <a:ln>
            <a:noFill/>
          </a:ln>
        </p:spPr>
        <p:txBody>
          <a:bodyPr spcFirstLastPara="1" wrap="square" lIns="121900" tIns="121900" rIns="121900" bIns="121900" anchor="ctr" anchorCtr="0">
            <a:noAutofit/>
          </a:bodyPr>
          <a:lstStyle/>
          <a:p>
            <a:r>
              <a:rPr lang="en-US" sz="1600">
                <a:solidFill>
                  <a:srgbClr val="B45F06"/>
                </a:solidFill>
                <a:latin typeface="Avenir"/>
                <a:ea typeface="Avenir"/>
                <a:cs typeface="Avenir"/>
                <a:sym typeface="Avenir"/>
              </a:rPr>
              <a:t>1: ADD( [</a:t>
            </a:r>
            <a:r>
              <a:rPr lang="en-US" sz="1600" i="1">
                <a:solidFill>
                  <a:srgbClr val="FF0000"/>
                </a:solidFill>
                <a:latin typeface="Avenir"/>
                <a:ea typeface="Avenir"/>
                <a:cs typeface="Avenir"/>
                <a:sym typeface="Avenir"/>
              </a:rPr>
              <a:t>W</a:t>
            </a:r>
            <a:r>
              <a:rPr lang="en-US" sz="1600">
                <a:solidFill>
                  <a:srgbClr val="B45F06"/>
                </a:solidFill>
                <a:latin typeface="Avenir"/>
                <a:ea typeface="Avenir"/>
                <a:cs typeface="Avenir"/>
                <a:sym typeface="Avenir"/>
              </a:rPr>
              <a:t>, </a:t>
            </a:r>
            <a:r>
              <a:rPr lang="en-US" sz="1600" i="1">
                <a:solidFill>
                  <a:srgbClr val="FF0000"/>
                </a:solidFill>
                <a:latin typeface="Avenir"/>
                <a:ea typeface="Avenir"/>
                <a:cs typeface="Avenir"/>
                <a:sym typeface="Avenir"/>
              </a:rPr>
              <a:t>X</a:t>
            </a:r>
            <a:r>
              <a:rPr lang="en-US" sz="1600">
                <a:solidFill>
                  <a:srgbClr val="B45F06"/>
                </a:solidFill>
                <a:latin typeface="Avenir"/>
                <a:ea typeface="Avenir"/>
                <a:cs typeface="Avenir"/>
                <a:sym typeface="Avenir"/>
              </a:rPr>
              <a:t>, </a:t>
            </a:r>
            <a:r>
              <a:rPr lang="en-US" sz="1600" i="1">
                <a:solidFill>
                  <a:srgbClr val="FF0000"/>
                </a:solidFill>
                <a:latin typeface="Avenir"/>
                <a:ea typeface="Avenir"/>
                <a:cs typeface="Avenir"/>
                <a:sym typeface="Avenir"/>
              </a:rPr>
              <a:t>Y</a:t>
            </a:r>
            <a:r>
              <a:rPr lang="en-US" sz="1600">
                <a:solidFill>
                  <a:srgbClr val="B45F06"/>
                </a:solidFill>
                <a:latin typeface="Avenir"/>
                <a:ea typeface="Avenir"/>
                <a:cs typeface="Avenir"/>
                <a:sym typeface="Avenir"/>
              </a:rPr>
              <a:t>], [</a:t>
            </a:r>
            <a:r>
              <a:rPr lang="en-US" sz="1600" b="1">
                <a:solidFill>
                  <a:srgbClr val="B45F06"/>
                </a:solidFill>
                <a:latin typeface="Avenir"/>
                <a:ea typeface="Avenir"/>
                <a:cs typeface="Avenir"/>
                <a:sym typeface="Avenir"/>
              </a:rPr>
              <a:t>PROVE</a:t>
            </a:r>
            <a:r>
              <a:rPr lang="en-US" sz="1600">
                <a:solidFill>
                  <a:srgbClr val="B45F06"/>
                </a:solidFill>
                <a:latin typeface="Avenir"/>
                <a:ea typeface="Avenir"/>
                <a:cs typeface="Avenir"/>
                <a:sym typeface="Avenir"/>
              </a:rPr>
              <a:t>] )</a:t>
            </a:r>
            <a:endParaRPr sz="1600">
              <a:solidFill>
                <a:srgbClr val="B45F06"/>
              </a:solidFill>
              <a:latin typeface="Avenir"/>
              <a:ea typeface="Avenir"/>
              <a:cs typeface="Avenir"/>
              <a:sym typeface="Avenir"/>
            </a:endParaRPr>
          </a:p>
        </p:txBody>
      </p:sp>
      <p:sp>
        <p:nvSpPr>
          <p:cNvPr id="1026" name="Google Shape;1026;p94"/>
          <p:cNvSpPr txBox="1"/>
          <p:nvPr/>
        </p:nvSpPr>
        <p:spPr>
          <a:xfrm rot="-733">
            <a:off x="6936767" y="5274589"/>
            <a:ext cx="3754400" cy="274000"/>
          </a:xfrm>
          <a:prstGeom prst="rect">
            <a:avLst/>
          </a:prstGeom>
          <a:noFill/>
          <a:ln>
            <a:noFill/>
          </a:ln>
        </p:spPr>
        <p:txBody>
          <a:bodyPr spcFirstLastPara="1" wrap="square" lIns="121900" tIns="121900" rIns="121900" bIns="121900" anchor="ctr" anchorCtr="0">
            <a:noAutofit/>
          </a:bodyPr>
          <a:lstStyle/>
          <a:p>
            <a:r>
              <a:rPr lang="en-US" sz="1600">
                <a:solidFill>
                  <a:srgbClr val="B45F06"/>
                </a:solidFill>
                <a:latin typeface="Avenir"/>
                <a:ea typeface="Avenir"/>
                <a:cs typeface="Avenir"/>
                <a:sym typeface="Avenir"/>
              </a:rPr>
              <a:t>3: ADD( [</a:t>
            </a:r>
            <a:r>
              <a:rPr lang="en-US" sz="1600" i="1">
                <a:solidFill>
                  <a:srgbClr val="FF0000"/>
                </a:solidFill>
                <a:latin typeface="Avenir"/>
                <a:ea typeface="Avenir"/>
                <a:cs typeface="Avenir"/>
                <a:sym typeface="Avenir"/>
              </a:rPr>
              <a:t>Z</a:t>
            </a:r>
            <a:r>
              <a:rPr lang="en-US" sz="1600">
                <a:solidFill>
                  <a:srgbClr val="B45F06"/>
                </a:solidFill>
                <a:latin typeface="Avenir"/>
                <a:ea typeface="Avenir"/>
                <a:cs typeface="Avenir"/>
                <a:sym typeface="Avenir"/>
              </a:rPr>
              <a:t>], [] )</a:t>
            </a:r>
            <a:endParaRPr sz="1600">
              <a:solidFill>
                <a:srgbClr val="B45F06"/>
              </a:solidFill>
              <a:latin typeface="Avenir"/>
              <a:ea typeface="Avenir"/>
              <a:cs typeface="Avenir"/>
              <a:sym typeface="Avenir"/>
            </a:endParaRPr>
          </a:p>
        </p:txBody>
      </p:sp>
      <p:sp>
        <p:nvSpPr>
          <p:cNvPr id="1027" name="Google Shape;1027;p94"/>
          <p:cNvSpPr txBox="1"/>
          <p:nvPr/>
        </p:nvSpPr>
        <p:spPr>
          <a:xfrm rot="-703">
            <a:off x="6936767" y="5548916"/>
            <a:ext cx="3910800" cy="274000"/>
          </a:xfrm>
          <a:prstGeom prst="rect">
            <a:avLst/>
          </a:prstGeom>
          <a:noFill/>
          <a:ln>
            <a:noFill/>
          </a:ln>
        </p:spPr>
        <p:txBody>
          <a:bodyPr spcFirstLastPara="1" wrap="square" lIns="121900" tIns="121900" rIns="121900" bIns="121900" anchor="ctr" anchorCtr="0">
            <a:noAutofit/>
          </a:bodyPr>
          <a:lstStyle/>
          <a:p>
            <a:r>
              <a:rPr lang="en-US" sz="1600">
                <a:solidFill>
                  <a:srgbClr val="B45F06"/>
                </a:solidFill>
                <a:latin typeface="Avenir"/>
                <a:ea typeface="Avenir"/>
                <a:cs typeface="Avenir"/>
                <a:sym typeface="Avenir"/>
              </a:rPr>
              <a:t>4: POLICY( 2 of [</a:t>
            </a:r>
            <a:r>
              <a:rPr lang="en-US" sz="1600" i="1">
                <a:solidFill>
                  <a:srgbClr val="FF0000"/>
                </a:solidFill>
                <a:latin typeface="Avenir"/>
                <a:ea typeface="Avenir"/>
                <a:cs typeface="Avenir"/>
                <a:sym typeface="Avenir"/>
              </a:rPr>
              <a:t>W</a:t>
            </a:r>
            <a:r>
              <a:rPr lang="en-US" sz="1600" i="1">
                <a:solidFill>
                  <a:srgbClr val="B45F06"/>
                </a:solidFill>
                <a:latin typeface="Avenir"/>
                <a:ea typeface="Avenir"/>
                <a:cs typeface="Avenir"/>
                <a:sym typeface="Avenir"/>
              </a:rPr>
              <a:t>, </a:t>
            </a:r>
            <a:r>
              <a:rPr lang="en-US" sz="1600" i="1">
                <a:solidFill>
                  <a:srgbClr val="FF0000"/>
                </a:solidFill>
                <a:latin typeface="Avenir"/>
                <a:ea typeface="Avenir"/>
                <a:cs typeface="Avenir"/>
                <a:sym typeface="Avenir"/>
              </a:rPr>
              <a:t>X</a:t>
            </a:r>
            <a:r>
              <a:rPr lang="en-US" sz="1600" i="1">
                <a:solidFill>
                  <a:srgbClr val="B45F06"/>
                </a:solidFill>
                <a:latin typeface="Avenir"/>
                <a:ea typeface="Avenir"/>
                <a:cs typeface="Avenir"/>
                <a:sym typeface="Avenir"/>
              </a:rPr>
              <a:t>, </a:t>
            </a:r>
            <a:r>
              <a:rPr lang="en-US" sz="1600" i="1">
                <a:solidFill>
                  <a:srgbClr val="FF0000"/>
                </a:solidFill>
                <a:latin typeface="Avenir"/>
                <a:ea typeface="Avenir"/>
                <a:cs typeface="Avenir"/>
                <a:sym typeface="Avenir"/>
              </a:rPr>
              <a:t>Y</a:t>
            </a:r>
            <a:r>
              <a:rPr lang="en-US" sz="1600" i="1">
                <a:solidFill>
                  <a:srgbClr val="B45F06"/>
                </a:solidFill>
                <a:latin typeface="Avenir"/>
                <a:ea typeface="Avenir"/>
                <a:cs typeface="Avenir"/>
                <a:sym typeface="Avenir"/>
              </a:rPr>
              <a:t>, </a:t>
            </a:r>
            <a:r>
              <a:rPr lang="en-US" sz="1600" i="1">
                <a:solidFill>
                  <a:srgbClr val="FF0000"/>
                </a:solidFill>
                <a:latin typeface="Avenir"/>
                <a:ea typeface="Avenir"/>
                <a:cs typeface="Avenir"/>
                <a:sym typeface="Avenir"/>
              </a:rPr>
              <a:t>Z</a:t>
            </a:r>
            <a:r>
              <a:rPr lang="en-US" sz="1600">
                <a:solidFill>
                  <a:srgbClr val="B45F06"/>
                </a:solidFill>
                <a:latin typeface="Avenir"/>
                <a:ea typeface="Avenir"/>
                <a:cs typeface="Avenir"/>
                <a:sym typeface="Avenir"/>
              </a:rPr>
              <a:t>], [REVOKE] )</a:t>
            </a:r>
            <a:endParaRPr sz="1600">
              <a:solidFill>
                <a:srgbClr val="B45F06"/>
              </a:solidFill>
              <a:latin typeface="Avenir"/>
              <a:ea typeface="Avenir"/>
              <a:cs typeface="Avenir"/>
              <a:sym typeface="Avenir"/>
            </a:endParaRPr>
          </a:p>
        </p:txBody>
      </p:sp>
      <p:sp>
        <p:nvSpPr>
          <p:cNvPr id="1028" name="Google Shape;1028;p94"/>
          <p:cNvSpPr txBox="1"/>
          <p:nvPr/>
        </p:nvSpPr>
        <p:spPr>
          <a:xfrm rot="-625">
            <a:off x="6936767" y="5000277"/>
            <a:ext cx="4402000" cy="274000"/>
          </a:xfrm>
          <a:prstGeom prst="rect">
            <a:avLst/>
          </a:prstGeom>
          <a:noFill/>
          <a:ln>
            <a:noFill/>
          </a:ln>
        </p:spPr>
        <p:txBody>
          <a:bodyPr spcFirstLastPara="1" wrap="square" lIns="121900" tIns="121900" rIns="121900" bIns="121900" anchor="ctr" anchorCtr="0">
            <a:noAutofit/>
          </a:bodyPr>
          <a:lstStyle/>
          <a:p>
            <a:r>
              <a:rPr lang="en-US" sz="1600">
                <a:solidFill>
                  <a:srgbClr val="B45F06"/>
                </a:solidFill>
                <a:latin typeface="Avenir"/>
                <a:ea typeface="Avenir"/>
                <a:cs typeface="Avenir"/>
                <a:sym typeface="Avenir"/>
              </a:rPr>
              <a:t>2: POLICY( 2 of [</a:t>
            </a:r>
            <a:r>
              <a:rPr lang="en-US" sz="1600" i="1">
                <a:solidFill>
                  <a:srgbClr val="FF0000"/>
                </a:solidFill>
                <a:latin typeface="Avenir"/>
                <a:ea typeface="Avenir"/>
                <a:cs typeface="Avenir"/>
                <a:sym typeface="Avenir"/>
              </a:rPr>
              <a:t>W</a:t>
            </a:r>
            <a:r>
              <a:rPr lang="en-US" sz="1600" i="1">
                <a:solidFill>
                  <a:srgbClr val="B45F06"/>
                </a:solidFill>
                <a:latin typeface="Avenir"/>
                <a:ea typeface="Avenir"/>
                <a:cs typeface="Avenir"/>
                <a:sym typeface="Avenir"/>
              </a:rPr>
              <a:t>, </a:t>
            </a:r>
            <a:r>
              <a:rPr lang="en-US" sz="1600" i="1">
                <a:solidFill>
                  <a:srgbClr val="FF0000"/>
                </a:solidFill>
                <a:latin typeface="Avenir"/>
                <a:ea typeface="Avenir"/>
                <a:cs typeface="Avenir"/>
                <a:sym typeface="Avenir"/>
              </a:rPr>
              <a:t>X</a:t>
            </a:r>
            <a:r>
              <a:rPr lang="en-US" sz="1600" i="1">
                <a:solidFill>
                  <a:srgbClr val="B45F06"/>
                </a:solidFill>
                <a:latin typeface="Avenir"/>
                <a:ea typeface="Avenir"/>
                <a:cs typeface="Avenir"/>
                <a:sym typeface="Avenir"/>
              </a:rPr>
              <a:t>, </a:t>
            </a:r>
            <a:r>
              <a:rPr lang="en-US" sz="1600" i="1">
                <a:solidFill>
                  <a:srgbClr val="FF0000"/>
                </a:solidFill>
                <a:latin typeface="Avenir"/>
                <a:ea typeface="Avenir"/>
                <a:cs typeface="Avenir"/>
                <a:sym typeface="Avenir"/>
              </a:rPr>
              <a:t>Y</a:t>
            </a:r>
            <a:r>
              <a:rPr lang="en-US" sz="1600">
                <a:solidFill>
                  <a:srgbClr val="B45F06"/>
                </a:solidFill>
                <a:latin typeface="Avenir"/>
                <a:ea typeface="Avenir"/>
                <a:cs typeface="Avenir"/>
                <a:sym typeface="Avenir"/>
              </a:rPr>
              <a:t>], [GRANT] )</a:t>
            </a:r>
            <a:endParaRPr sz="1600">
              <a:solidFill>
                <a:srgbClr val="B45F06"/>
              </a:solidFill>
              <a:latin typeface="Avenir"/>
              <a:ea typeface="Avenir"/>
              <a:cs typeface="Avenir"/>
              <a:sym typeface="Avenir"/>
            </a:endParaRPr>
          </a:p>
        </p:txBody>
      </p:sp>
      <p:sp>
        <p:nvSpPr>
          <p:cNvPr id="1029" name="Google Shape;1029;p94"/>
          <p:cNvSpPr txBox="1"/>
          <p:nvPr/>
        </p:nvSpPr>
        <p:spPr>
          <a:xfrm rot="-733">
            <a:off x="6936767" y="5823229"/>
            <a:ext cx="3754400" cy="274000"/>
          </a:xfrm>
          <a:prstGeom prst="rect">
            <a:avLst/>
          </a:prstGeom>
          <a:noFill/>
          <a:ln>
            <a:noFill/>
          </a:ln>
        </p:spPr>
        <p:txBody>
          <a:bodyPr spcFirstLastPara="1" wrap="square" lIns="121900" tIns="121900" rIns="121900" bIns="121900" anchor="ctr" anchorCtr="0">
            <a:noAutofit/>
          </a:bodyPr>
          <a:lstStyle/>
          <a:p>
            <a:r>
              <a:rPr lang="en-US" sz="1600" b="1">
                <a:solidFill>
                  <a:srgbClr val="B45F06"/>
                </a:solidFill>
                <a:latin typeface="Avenir"/>
                <a:ea typeface="Avenir"/>
                <a:cs typeface="Avenir"/>
                <a:sym typeface="Avenir"/>
              </a:rPr>
              <a:t>5: REVOKE( </a:t>
            </a:r>
            <a:r>
              <a:rPr lang="en-US" sz="1600" b="1" i="1">
                <a:solidFill>
                  <a:srgbClr val="FF0000"/>
                </a:solidFill>
                <a:latin typeface="Avenir"/>
                <a:ea typeface="Avenir"/>
                <a:cs typeface="Avenir"/>
                <a:sym typeface="Avenir"/>
              </a:rPr>
              <a:t>W</a:t>
            </a:r>
            <a:r>
              <a:rPr lang="en-US" sz="1600" b="1">
                <a:solidFill>
                  <a:srgbClr val="B45F06"/>
                </a:solidFill>
                <a:latin typeface="Avenir"/>
                <a:ea typeface="Avenir"/>
                <a:cs typeface="Avenir"/>
                <a:sym typeface="Avenir"/>
              </a:rPr>
              <a:t>, [</a:t>
            </a:r>
            <a:r>
              <a:rPr lang="en-US" sz="1600" b="1" i="1">
                <a:solidFill>
                  <a:srgbClr val="FF0000"/>
                </a:solidFill>
                <a:latin typeface="Avenir"/>
                <a:ea typeface="Avenir"/>
                <a:cs typeface="Avenir"/>
                <a:sym typeface="Avenir"/>
              </a:rPr>
              <a:t>σ-X</a:t>
            </a:r>
            <a:r>
              <a:rPr lang="en-US" sz="1600" b="1" i="1">
                <a:solidFill>
                  <a:srgbClr val="B45F06"/>
                </a:solidFill>
                <a:latin typeface="Avenir"/>
                <a:ea typeface="Avenir"/>
                <a:cs typeface="Avenir"/>
                <a:sym typeface="Avenir"/>
              </a:rPr>
              <a:t>, </a:t>
            </a:r>
            <a:r>
              <a:rPr lang="en-US" sz="1600" b="1" i="1">
                <a:solidFill>
                  <a:srgbClr val="FF0000"/>
                </a:solidFill>
                <a:latin typeface="Avenir"/>
                <a:ea typeface="Avenir"/>
                <a:cs typeface="Avenir"/>
                <a:sym typeface="Avenir"/>
              </a:rPr>
              <a:t>σ-Y</a:t>
            </a:r>
            <a:r>
              <a:rPr lang="en-US" sz="1600" b="1">
                <a:solidFill>
                  <a:srgbClr val="B45F06"/>
                </a:solidFill>
                <a:latin typeface="Avenir"/>
                <a:ea typeface="Avenir"/>
                <a:cs typeface="Avenir"/>
                <a:sym typeface="Avenir"/>
              </a:rPr>
              <a:t>] )</a:t>
            </a:r>
            <a:endParaRPr sz="1600" b="1">
              <a:solidFill>
                <a:srgbClr val="B45F06"/>
              </a:solidFill>
              <a:latin typeface="Avenir"/>
              <a:ea typeface="Avenir"/>
              <a:cs typeface="Avenir"/>
              <a:sym typeface="Avenir"/>
            </a:endParaRPr>
          </a:p>
        </p:txBody>
      </p:sp>
      <p:sp>
        <p:nvSpPr>
          <p:cNvPr id="1030" name="Google Shape;1030;p94"/>
          <p:cNvSpPr txBox="1"/>
          <p:nvPr/>
        </p:nvSpPr>
        <p:spPr>
          <a:xfrm>
            <a:off x="325700" y="0"/>
            <a:ext cx="9128000" cy="728800"/>
          </a:xfrm>
          <a:prstGeom prst="rect">
            <a:avLst/>
          </a:prstGeom>
          <a:noFill/>
          <a:ln>
            <a:noFill/>
          </a:ln>
        </p:spPr>
        <p:txBody>
          <a:bodyPr spcFirstLastPara="1" wrap="square" lIns="121900" tIns="121900" rIns="121900" bIns="121900" anchor="ctr" anchorCtr="0">
            <a:noAutofit/>
          </a:bodyPr>
          <a:lstStyle/>
          <a:p>
            <a:r>
              <a:rPr lang="en-US" sz="3200" b="1">
                <a:solidFill>
                  <a:schemeClr val="dk1"/>
                </a:solidFill>
                <a:latin typeface="Proxima Nova"/>
                <a:ea typeface="Proxima Nova"/>
                <a:cs typeface="Proxima Nova"/>
                <a:sym typeface="Proxima Nova"/>
              </a:rPr>
              <a:t>Lost Phone Example</a:t>
            </a:r>
            <a:endParaRPr sz="3200" b="1">
              <a:latin typeface="Proxima Nova"/>
              <a:ea typeface="Proxima Nova"/>
              <a:cs typeface="Proxima Nova"/>
              <a:sym typeface="Proxima Nova"/>
            </a:endParaRPr>
          </a:p>
        </p:txBody>
      </p:sp>
    </p:spTree>
    <p:extLst>
      <p:ext uri="{BB962C8B-B14F-4D97-AF65-F5344CB8AC3E}">
        <p14:creationId xmlns:p14="http://schemas.microsoft.com/office/powerpoint/2010/main" val="9830323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grpSp>
        <p:nvGrpSpPr>
          <p:cNvPr id="277" name="Google Shape;277;p40"/>
          <p:cNvGrpSpPr/>
          <p:nvPr/>
        </p:nvGrpSpPr>
        <p:grpSpPr>
          <a:xfrm>
            <a:off x="2039174" y="1498918"/>
            <a:ext cx="8113655" cy="4287169"/>
            <a:chOff x="1371600" y="1418459"/>
            <a:chExt cx="6400800" cy="3572641"/>
          </a:xfrm>
        </p:grpSpPr>
        <p:sp>
          <p:nvSpPr>
            <p:cNvPr id="278" name="Google Shape;278;p40"/>
            <p:cNvSpPr/>
            <p:nvPr/>
          </p:nvSpPr>
          <p:spPr>
            <a:xfrm>
              <a:off x="3276600" y="2269360"/>
              <a:ext cx="2590800" cy="588000"/>
            </a:xfrm>
            <a:prstGeom prst="rect">
              <a:avLst/>
            </a:prstGeom>
            <a:solidFill>
              <a:srgbClr val="FF0000">
                <a:alpha val="56860"/>
              </a:srgbClr>
            </a:solidFill>
            <a:ln>
              <a:noFill/>
            </a:ln>
          </p:spPr>
          <p:txBody>
            <a:bodyPr spcFirstLastPara="1" wrap="square" lIns="121900" tIns="60933" rIns="121900" bIns="60933" anchor="ctr" anchorCtr="0">
              <a:noAutofit/>
            </a:bodyPr>
            <a:lstStyle/>
            <a:p>
              <a:pPr algn="ctr"/>
              <a:endParaRPr sz="2400">
                <a:solidFill>
                  <a:schemeClr val="lt1"/>
                </a:solidFill>
                <a:latin typeface="Calibri"/>
                <a:ea typeface="Calibri"/>
                <a:cs typeface="Calibri"/>
                <a:sym typeface="Calibri"/>
              </a:endParaRPr>
            </a:p>
          </p:txBody>
        </p:sp>
        <p:sp>
          <p:nvSpPr>
            <p:cNvPr id="279" name="Google Shape;279;p40"/>
            <p:cNvSpPr/>
            <p:nvPr/>
          </p:nvSpPr>
          <p:spPr>
            <a:xfrm>
              <a:off x="5486400" y="1418459"/>
              <a:ext cx="2209800" cy="2209800"/>
            </a:xfrm>
            <a:prstGeom prst="ellipse">
              <a:avLst/>
            </a:prstGeom>
            <a:gradFill>
              <a:gsLst>
                <a:gs pos="0">
                  <a:srgbClr val="D13F3B"/>
                </a:gs>
                <a:gs pos="100000">
                  <a:srgbClr val="FF9995"/>
                </a:gs>
              </a:gsLst>
              <a:lin ang="16200038" scaled="0"/>
            </a:gradFill>
            <a:ln>
              <a:noFill/>
            </a:ln>
            <a:effectLst>
              <a:outerShdw blurRad="40000" dist="23000" dir="5400000" rotWithShape="0">
                <a:srgbClr val="000000">
                  <a:alpha val="34900"/>
                </a:srgbClr>
              </a:outerShdw>
            </a:effectLst>
          </p:spPr>
          <p:txBody>
            <a:bodyPr spcFirstLastPara="1" wrap="square" lIns="0" tIns="60933" rIns="0" bIns="60933" anchor="ctr" anchorCtr="0">
              <a:noAutofit/>
            </a:bodyPr>
            <a:lstStyle/>
            <a:p>
              <a:pPr algn="ctr"/>
              <a:r>
                <a:rPr lang="en-US" sz="8000" b="1">
                  <a:solidFill>
                    <a:schemeClr val="lt1"/>
                  </a:solidFill>
                  <a:latin typeface="Calibri"/>
                  <a:ea typeface="Calibri"/>
                  <a:cs typeface="Calibri"/>
                  <a:sym typeface="Calibri"/>
                </a:rPr>
                <a:t>Peer</a:t>
              </a:r>
              <a:endParaRPr sz="8000" b="1">
                <a:solidFill>
                  <a:schemeClr val="lt1"/>
                </a:solidFill>
                <a:latin typeface="Calibri"/>
                <a:ea typeface="Calibri"/>
                <a:cs typeface="Calibri"/>
                <a:sym typeface="Calibri"/>
              </a:endParaRPr>
            </a:p>
          </p:txBody>
        </p:sp>
        <p:sp>
          <p:nvSpPr>
            <p:cNvPr id="280" name="Google Shape;280;p40"/>
            <p:cNvSpPr/>
            <p:nvPr/>
          </p:nvSpPr>
          <p:spPr>
            <a:xfrm>
              <a:off x="1447800" y="1418459"/>
              <a:ext cx="2209800" cy="2209800"/>
            </a:xfrm>
            <a:prstGeom prst="ellipse">
              <a:avLst/>
            </a:prstGeom>
            <a:gradFill>
              <a:gsLst>
                <a:gs pos="0">
                  <a:srgbClr val="D13F3B"/>
                </a:gs>
                <a:gs pos="100000">
                  <a:srgbClr val="FF9995"/>
                </a:gs>
              </a:gsLst>
              <a:lin ang="16200038" scaled="0"/>
            </a:gradFill>
            <a:ln>
              <a:noFill/>
            </a:ln>
            <a:effectLst>
              <a:outerShdw blurRad="40000" dist="23000" dir="5400000" rotWithShape="0">
                <a:srgbClr val="000000">
                  <a:alpha val="34900"/>
                </a:srgbClr>
              </a:outerShdw>
            </a:effectLst>
          </p:spPr>
          <p:txBody>
            <a:bodyPr spcFirstLastPara="1" wrap="square" lIns="121900" tIns="60933" rIns="121900" bIns="60933" anchor="ctr" anchorCtr="0">
              <a:noAutofit/>
            </a:bodyPr>
            <a:lstStyle/>
            <a:p>
              <a:pPr algn="ctr"/>
              <a:r>
                <a:rPr lang="en-US" sz="8000" b="1">
                  <a:solidFill>
                    <a:schemeClr val="lt1"/>
                  </a:solidFill>
                  <a:latin typeface="Calibri"/>
                  <a:ea typeface="Calibri"/>
                  <a:cs typeface="Calibri"/>
                  <a:sym typeface="Calibri"/>
                </a:rPr>
                <a:t>You</a:t>
              </a:r>
              <a:endParaRPr sz="8000" b="1">
                <a:solidFill>
                  <a:schemeClr val="lt1"/>
                </a:solidFill>
                <a:latin typeface="Calibri"/>
                <a:ea typeface="Calibri"/>
                <a:cs typeface="Calibri"/>
                <a:sym typeface="Calibri"/>
              </a:endParaRPr>
            </a:p>
          </p:txBody>
        </p:sp>
        <p:sp>
          <p:nvSpPr>
            <p:cNvPr id="281" name="Google Shape;281;p40"/>
            <p:cNvSpPr/>
            <p:nvPr/>
          </p:nvSpPr>
          <p:spPr>
            <a:xfrm>
              <a:off x="3657600" y="2389352"/>
              <a:ext cx="1828800" cy="380100"/>
            </a:xfrm>
            <a:prstGeom prst="leftRightArrow">
              <a:avLst>
                <a:gd name="adj1" fmla="val 34985"/>
                <a:gd name="adj2" fmla="val 74023"/>
              </a:avLst>
            </a:prstGeom>
            <a:solidFill>
              <a:srgbClr val="FFFFFF"/>
            </a:solidFill>
            <a:ln>
              <a:noFill/>
            </a:ln>
          </p:spPr>
          <p:txBody>
            <a:bodyPr spcFirstLastPara="1" wrap="square" lIns="121900" tIns="60933" rIns="121900" bIns="60933" anchor="ctr" anchorCtr="0">
              <a:noAutofit/>
            </a:bodyPr>
            <a:lstStyle/>
            <a:p>
              <a:pPr algn="ctr"/>
              <a:endParaRPr sz="2400">
                <a:solidFill>
                  <a:schemeClr val="lt1"/>
                </a:solidFill>
                <a:latin typeface="Calibri"/>
                <a:ea typeface="Calibri"/>
                <a:cs typeface="Calibri"/>
                <a:sym typeface="Calibri"/>
              </a:endParaRPr>
            </a:p>
          </p:txBody>
        </p:sp>
        <p:sp>
          <p:nvSpPr>
            <p:cNvPr id="282" name="Google Shape;282;p40"/>
            <p:cNvSpPr/>
            <p:nvPr/>
          </p:nvSpPr>
          <p:spPr>
            <a:xfrm>
              <a:off x="1371600" y="4457700"/>
              <a:ext cx="6400800" cy="533400"/>
            </a:xfrm>
            <a:prstGeom prst="rect">
              <a:avLst/>
            </a:prstGeom>
            <a:gradFill>
              <a:gsLst>
                <a:gs pos="0">
                  <a:srgbClr val="3E7FCD"/>
                </a:gs>
                <a:gs pos="100000">
                  <a:srgbClr val="96C0FF"/>
                </a:gs>
              </a:gsLst>
              <a:lin ang="16200038" scaled="0"/>
            </a:gradFill>
            <a:ln w="9525" cap="flat" cmpd="sng">
              <a:solidFill>
                <a:srgbClr val="4A7DBA"/>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121900" tIns="60933" rIns="121900" bIns="60933" anchor="ctr" anchorCtr="0">
              <a:noAutofit/>
            </a:bodyPr>
            <a:lstStyle/>
            <a:p>
              <a:pPr algn="ctr"/>
              <a:r>
                <a:rPr lang="en-US" sz="3200" b="1">
                  <a:solidFill>
                    <a:schemeClr val="lt1"/>
                  </a:solidFill>
                  <a:latin typeface="Calibri"/>
                  <a:ea typeface="Calibri"/>
                  <a:cs typeface="Calibri"/>
                  <a:sym typeface="Calibri"/>
                </a:rPr>
                <a:t>Distributed Ledger (Blockchain)</a:t>
              </a:r>
              <a:endParaRPr sz="3200" b="1">
                <a:solidFill>
                  <a:schemeClr val="lt1"/>
                </a:solidFill>
                <a:latin typeface="Calibri"/>
                <a:ea typeface="Calibri"/>
                <a:cs typeface="Calibri"/>
                <a:sym typeface="Calibri"/>
              </a:endParaRPr>
            </a:p>
          </p:txBody>
        </p:sp>
        <p:cxnSp>
          <p:nvCxnSpPr>
            <p:cNvPr id="283" name="Google Shape;283;p40"/>
            <p:cNvCxnSpPr>
              <a:stCxn id="280" idx="4"/>
            </p:cNvCxnSpPr>
            <p:nvPr/>
          </p:nvCxnSpPr>
          <p:spPr>
            <a:xfrm>
              <a:off x="2552700" y="3628259"/>
              <a:ext cx="0" cy="829800"/>
            </a:xfrm>
            <a:prstGeom prst="straightConnector1">
              <a:avLst/>
            </a:prstGeom>
            <a:noFill/>
            <a:ln w="57150" cap="flat" cmpd="sng">
              <a:solidFill>
                <a:schemeClr val="dk1"/>
              </a:solidFill>
              <a:prstDash val="solid"/>
              <a:round/>
              <a:headEnd type="none" w="sm" len="sm"/>
              <a:tailEnd type="stealth" w="med" len="med"/>
            </a:ln>
          </p:spPr>
        </p:cxnSp>
        <p:cxnSp>
          <p:nvCxnSpPr>
            <p:cNvPr id="284" name="Google Shape;284;p40"/>
            <p:cNvCxnSpPr/>
            <p:nvPr/>
          </p:nvCxnSpPr>
          <p:spPr>
            <a:xfrm>
              <a:off x="6629400" y="3628259"/>
              <a:ext cx="0" cy="829500"/>
            </a:xfrm>
            <a:prstGeom prst="straightConnector1">
              <a:avLst/>
            </a:prstGeom>
            <a:noFill/>
            <a:ln w="57150" cap="flat" cmpd="sng">
              <a:solidFill>
                <a:schemeClr val="dk1"/>
              </a:solidFill>
              <a:prstDash val="solid"/>
              <a:round/>
              <a:headEnd type="none" w="sm" len="sm"/>
              <a:tailEnd type="stealth" w="med" len="med"/>
            </a:ln>
          </p:spPr>
        </p:cxnSp>
      </p:grpSp>
      <p:sp>
        <p:nvSpPr>
          <p:cNvPr id="285" name="Google Shape;285;p40"/>
          <p:cNvSpPr txBox="1"/>
          <p:nvPr/>
        </p:nvSpPr>
        <p:spPr>
          <a:xfrm>
            <a:off x="4876800" y="3415863"/>
            <a:ext cx="2438400" cy="554000"/>
          </a:xfrm>
          <a:prstGeom prst="rect">
            <a:avLst/>
          </a:prstGeom>
          <a:noFill/>
          <a:ln>
            <a:noFill/>
          </a:ln>
        </p:spPr>
        <p:txBody>
          <a:bodyPr spcFirstLastPara="1" wrap="square" lIns="121900" tIns="60933" rIns="121900" bIns="60933" anchor="t" anchorCtr="0">
            <a:noAutofit/>
          </a:bodyPr>
          <a:lstStyle/>
          <a:p>
            <a:pPr algn="ctr"/>
            <a:r>
              <a:rPr lang="en-US" sz="3200" b="1">
                <a:solidFill>
                  <a:schemeClr val="dk1"/>
                </a:solidFill>
                <a:latin typeface="Calibri"/>
                <a:ea typeface="Calibri"/>
                <a:cs typeface="Calibri"/>
                <a:sym typeface="Calibri"/>
              </a:rPr>
              <a:t>Connection</a:t>
            </a:r>
            <a:endParaRPr sz="3200" b="1">
              <a:solidFill>
                <a:schemeClr val="dk1"/>
              </a:solidFill>
              <a:latin typeface="Calibri"/>
              <a:ea typeface="Calibri"/>
              <a:cs typeface="Calibri"/>
              <a:sym typeface="Calibri"/>
            </a:endParaRPr>
          </a:p>
        </p:txBody>
      </p:sp>
      <p:sp>
        <p:nvSpPr>
          <p:cNvPr id="286" name="Google Shape;286;p40"/>
          <p:cNvSpPr txBox="1"/>
          <p:nvPr/>
        </p:nvSpPr>
        <p:spPr>
          <a:xfrm>
            <a:off x="971000" y="5851433"/>
            <a:ext cx="10250000" cy="281600"/>
          </a:xfrm>
          <a:prstGeom prst="rect">
            <a:avLst/>
          </a:prstGeom>
          <a:noFill/>
          <a:ln>
            <a:noFill/>
          </a:ln>
        </p:spPr>
        <p:txBody>
          <a:bodyPr spcFirstLastPara="1" wrap="square" lIns="121900" tIns="121900" rIns="121900" bIns="121900" anchor="t" anchorCtr="0">
            <a:noAutofit/>
          </a:bodyPr>
          <a:lstStyle/>
          <a:p>
            <a:pPr algn="ctr"/>
            <a:r>
              <a:rPr lang="en-US" sz="1067" i="1" u="sng">
                <a:solidFill>
                  <a:schemeClr val="hlink"/>
                </a:solidFill>
                <a:latin typeface="Proxima Nova"/>
                <a:ea typeface="Proxima Nova"/>
                <a:cs typeface="Proxima Nova"/>
                <a:sym typeface="Proxima Nova"/>
                <a:hlinkClick r:id="rId3"/>
              </a:rPr>
              <a:t>CC BY-SA 4.0</a:t>
            </a:r>
            <a:r>
              <a:rPr lang="en-US" sz="1067" i="1">
                <a:latin typeface="Proxima Nova"/>
                <a:ea typeface="Proxima Nova"/>
                <a:cs typeface="Proxima Nova"/>
                <a:sym typeface="Proxima Nova"/>
              </a:rPr>
              <a:t> - From </a:t>
            </a:r>
            <a:r>
              <a:rPr lang="en-US" sz="1067" i="1" u="sng">
                <a:solidFill>
                  <a:schemeClr val="hlink"/>
                </a:solidFill>
                <a:latin typeface="Proxima Nova"/>
                <a:ea typeface="Proxima Nova"/>
                <a:cs typeface="Proxima Nova"/>
                <a:sym typeface="Proxima Nova"/>
                <a:hlinkClick r:id="rId4"/>
              </a:rPr>
              <a:t>The Story of SSI Open Standards</a:t>
            </a:r>
            <a:r>
              <a:rPr lang="en-US" sz="1067" i="1">
                <a:latin typeface="Proxima Nova"/>
                <a:ea typeface="Proxima Nova"/>
                <a:cs typeface="Proxima Nova"/>
                <a:sym typeface="Proxima Nova"/>
              </a:rPr>
              <a:t> by Drummond Reed, </a:t>
            </a:r>
            <a:r>
              <a:rPr lang="en-US" sz="1067" i="1">
                <a:solidFill>
                  <a:schemeClr val="dk2"/>
                </a:solidFill>
                <a:latin typeface="Proxima Nova"/>
                <a:ea typeface="Proxima Nova"/>
                <a:cs typeface="Proxima Nova"/>
                <a:sym typeface="Proxima Nova"/>
              </a:rPr>
              <a:t>Chief Trust Officer Evernym and Sovrin Foundation Trustee</a:t>
            </a:r>
            <a:endParaRPr sz="1067" i="1">
              <a:latin typeface="Proxima Nova"/>
              <a:ea typeface="Proxima Nova"/>
              <a:cs typeface="Proxima Nova"/>
              <a:sym typeface="Proxima Nova"/>
            </a:endParaRPr>
          </a:p>
        </p:txBody>
      </p:sp>
      <p:sp>
        <p:nvSpPr>
          <p:cNvPr id="287" name="Google Shape;287;p40"/>
          <p:cNvSpPr txBox="1"/>
          <p:nvPr/>
        </p:nvSpPr>
        <p:spPr>
          <a:xfrm>
            <a:off x="921600" y="368600"/>
            <a:ext cx="10152800" cy="780400"/>
          </a:xfrm>
          <a:prstGeom prst="rect">
            <a:avLst/>
          </a:prstGeom>
          <a:noFill/>
          <a:ln>
            <a:noFill/>
          </a:ln>
        </p:spPr>
        <p:txBody>
          <a:bodyPr spcFirstLastPara="1" wrap="square" lIns="121900" tIns="121900" rIns="121900" bIns="121900" anchor="t" anchorCtr="0">
            <a:noAutofit/>
          </a:bodyPr>
          <a:lstStyle/>
          <a:p>
            <a:pPr>
              <a:buClr>
                <a:srgbClr val="000000"/>
              </a:buClr>
              <a:buSzPts val="2800"/>
            </a:pPr>
            <a:r>
              <a:rPr lang="en-US" sz="3733" b="1">
                <a:solidFill>
                  <a:srgbClr val="414042"/>
                </a:solidFill>
                <a:latin typeface="Proxima Nova"/>
                <a:ea typeface="Proxima Nova"/>
                <a:cs typeface="Proxima Nova"/>
                <a:sym typeface="Proxima Nova"/>
              </a:rPr>
              <a:t>Self Sovereign Identity (SSI)</a:t>
            </a:r>
            <a:endParaRPr sz="3733" b="1">
              <a:solidFill>
                <a:srgbClr val="414042"/>
              </a:solidFill>
              <a:latin typeface="Proxima Nova"/>
              <a:ea typeface="Proxima Nova"/>
              <a:cs typeface="Proxima Nova"/>
              <a:sym typeface="Proxima Nova"/>
            </a:endParaRPr>
          </a:p>
        </p:txBody>
      </p:sp>
    </p:spTree>
    <p:extLst>
      <p:ext uri="{BB962C8B-B14F-4D97-AF65-F5344CB8AC3E}">
        <p14:creationId xmlns:p14="http://schemas.microsoft.com/office/powerpoint/2010/main" val="25680360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5F79084-E805-48DA-8EAC-CD5FD493EE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2" name="Picture 1">
            <a:extLst>
              <a:ext uri="{FF2B5EF4-FFF2-40B4-BE49-F238E27FC236}">
                <a16:creationId xmlns:a16="http://schemas.microsoft.com/office/drawing/2014/main" id="{4F8B1618-3777-4A48-905F-7AF2D3C62F40}"/>
              </a:ext>
            </a:extLst>
          </p:cNvPr>
          <p:cNvPicPr>
            <a:picLocks noChangeAspect="1"/>
          </p:cNvPicPr>
          <p:nvPr/>
        </p:nvPicPr>
        <p:blipFill rotWithShape="1">
          <a:blip r:embed="rId2"/>
          <a:srcRect b="16357"/>
          <a:stretch/>
        </p:blipFill>
        <p:spPr>
          <a:xfrm>
            <a:off x="20" y="10"/>
            <a:ext cx="12191980" cy="6857990"/>
          </a:xfrm>
          <a:prstGeom prst="rect">
            <a:avLst/>
          </a:prstGeom>
        </p:spPr>
      </p:pic>
    </p:spTree>
    <p:extLst>
      <p:ext uri="{BB962C8B-B14F-4D97-AF65-F5344CB8AC3E}">
        <p14:creationId xmlns:p14="http://schemas.microsoft.com/office/powerpoint/2010/main" val="10032682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p41"/>
          <p:cNvSpPr txBox="1">
            <a:spLocks noGrp="1"/>
          </p:cNvSpPr>
          <p:nvPr>
            <p:ph type="subTitle" idx="1"/>
          </p:nvPr>
        </p:nvSpPr>
        <p:spPr>
          <a:xfrm>
            <a:off x="848633" y="2651991"/>
            <a:ext cx="10176800" cy="1554000"/>
          </a:xfrm>
          <a:prstGeom prst="rect">
            <a:avLst/>
          </a:prstGeom>
          <a:noFill/>
          <a:ln>
            <a:noFill/>
          </a:ln>
        </p:spPr>
        <p:txBody>
          <a:bodyPr spcFirstLastPara="1" vert="horz" wrap="square" lIns="0" tIns="0" rIns="0" bIns="0" rtlCol="0" anchor="ctr" anchorCtr="0">
            <a:noAutofit/>
          </a:bodyPr>
          <a:lstStyle/>
          <a:p>
            <a:pPr marL="0" indent="0">
              <a:spcBef>
                <a:spcPts val="0"/>
              </a:spcBef>
            </a:pPr>
            <a:r>
              <a:rPr lang="en-US" sz="6400" b="1"/>
              <a:t>Decentralized Identifiers</a:t>
            </a:r>
            <a:endParaRPr sz="6400" b="1"/>
          </a:p>
        </p:txBody>
      </p:sp>
    </p:spTree>
    <p:extLst>
      <p:ext uri="{BB962C8B-B14F-4D97-AF65-F5344CB8AC3E}">
        <p14:creationId xmlns:p14="http://schemas.microsoft.com/office/powerpoint/2010/main" val="2570349782"/>
      </p:ext>
    </p:extLst>
  </p:cSld>
  <p:clrMapOvr>
    <a:masterClrMapping/>
  </p:clrMapOvr>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1134</TotalTime>
  <Words>4071</Words>
  <Application>Microsoft Macintosh PowerPoint</Application>
  <PresentationFormat>Widescreen</PresentationFormat>
  <Paragraphs>435</Paragraphs>
  <Slides>62</Slides>
  <Notes>55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62</vt:i4>
      </vt:variant>
    </vt:vector>
  </HeadingPairs>
  <TitlesOfParts>
    <vt:vector size="69" baseType="lpstr">
      <vt:lpstr>Arial</vt:lpstr>
      <vt:lpstr>Avenir</vt:lpstr>
      <vt:lpstr>Calibri</vt:lpstr>
      <vt:lpstr>Franklin Gothic Book</vt:lpstr>
      <vt:lpstr>Proxima Nova</vt:lpstr>
      <vt:lpstr>Roboto Mono</vt:lpstr>
      <vt:lpstr>Crop</vt:lpstr>
      <vt:lpstr>Identidade BLOCKCHAIN</vt:lpstr>
      <vt:lpstr>PowerPoint Presentation</vt:lpstr>
      <vt:lpstr>PowerPoint Presentation</vt:lpstr>
      <vt:lpstr>Blockchain Wallet</vt:lpstr>
      <vt:lpstr>Digital Identity Today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Extra slides</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Identidade BLOCKCHAIN</dc:title>
  <dc:creator>Percival Silva de Lucena</dc:creator>
  <cp:lastModifiedBy>Percival Silva de Lucena</cp:lastModifiedBy>
  <cp:revision>7</cp:revision>
  <dcterms:created xsi:type="dcterms:W3CDTF">2019-03-22T17:04:17Z</dcterms:created>
  <dcterms:modified xsi:type="dcterms:W3CDTF">2019-03-23T12:46:10Z</dcterms:modified>
</cp:coreProperties>
</file>